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8" r:id="rId6"/>
    <p:sldId id="279" r:id="rId7"/>
    <p:sldId id="280" r:id="rId8"/>
    <p:sldId id="281" r:id="rId9"/>
    <p:sldId id="282" r:id="rId10"/>
    <p:sldId id="283" r:id="rId11"/>
    <p:sldId id="284" r:id="rId12"/>
    <p:sldId id="285" r:id="rId13"/>
    <p:sldId id="286" r:id="rId14"/>
    <p:sldId id="287" r:id="rId15"/>
    <p:sldId id="288" r:id="rId16"/>
    <p:sldId id="290" r:id="rId17"/>
    <p:sldId id="293" r:id="rId18"/>
    <p:sldId id="289" r:id="rId19"/>
    <p:sldId id="295" r:id="rId20"/>
    <p:sldId id="296" r:id="rId21"/>
    <p:sldId id="294" r:id="rId22"/>
    <p:sldId id="297" r:id="rId23"/>
    <p:sldId id="298" r:id="rId24"/>
    <p:sldId id="299" r:id="rId25"/>
    <p:sldId id="291" r:id="rId26"/>
    <p:sldId id="300" r:id="rId27"/>
    <p:sldId id="301" r:id="rId28"/>
    <p:sldId id="302" r:id="rId29"/>
    <p:sldId id="303" r:id="rId30"/>
    <p:sldId id="304" r:id="rId31"/>
    <p:sldId id="305" r:id="rId32"/>
    <p:sldId id="306" r:id="rId33"/>
    <p:sldId id="307" r:id="rId34"/>
    <p:sldId id="292" r:id="rId35"/>
    <p:sldId id="308" r:id="rId36"/>
    <p:sldId id="309" r:id="rId37"/>
    <p:sldId id="310" r:id="rId38"/>
    <p:sldId id="311" r:id="rId39"/>
    <p:sldId id="312" r:id="rId40"/>
    <p:sldId id="313" r:id="rId41"/>
    <p:sldId id="314" r:id="rId42"/>
    <p:sldId id="271" r:id="rId43"/>
    <p:sldId id="272" r:id="rId44"/>
    <p:sldId id="273" r:id="rId45"/>
    <p:sldId id="274" r:id="rId46"/>
    <p:sldId id="275" r:id="rId47"/>
    <p:sldId id="276" r:id="rId48"/>
    <p:sldId id="277" r:id="rId49"/>
    <p:sldId id="270" r:id="rId50"/>
  </p:sldIdLst>
  <p:sldSz cx="24384000" cy="13716000"/>
  <p:notesSz cx="6858000" cy="9144000"/>
  <p:embeddedFontLst>
    <p:embeddedFont>
      <p:font typeface="Gmarket Sans Bold" panose="020B0604020202020204" charset="-128"/>
      <p:bold r:id="rId51"/>
    </p:embeddedFont>
    <p:embeddedFont>
      <p:font typeface="Gmarket Sans Medium" panose="020B0604020202020204" charset="-128"/>
      <p:regular r:id="rId52"/>
    </p:embeddedFont>
    <p:embeddedFont>
      <p:font typeface="HancomEQN" panose="02000000000000000000" pitchFamily="2" charset="-127"/>
      <p:regular r:id="rId53"/>
    </p:embeddedFont>
    <p:embeddedFont>
      <p:font typeface="HY중고딕" panose="02030600000101010101" pitchFamily="18" charset="-127"/>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CFF"/>
    <a:srgbClr val="648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420" y="1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27CFF"/>
        </a:solidFill>
        <a:effectLst/>
      </p:bgPr>
    </p:bg>
    <p:spTree>
      <p:nvGrpSpPr>
        <p:cNvPr id="1" name=""/>
        <p:cNvGrpSpPr/>
        <p:nvPr/>
      </p:nvGrpSpPr>
      <p:grpSpPr>
        <a:xfrm>
          <a:off x="0" y="0"/>
          <a:ext cx="0" cy="0"/>
          <a:chOff x="0" y="0"/>
          <a:chExt cx="0" cy="0"/>
        </a:xfrm>
      </p:grpSpPr>
      <p:sp>
        <p:nvSpPr>
          <p:cNvPr id="2" name="TextBox 2"/>
          <p:cNvSpPr txBox="1"/>
          <p:nvPr/>
        </p:nvSpPr>
        <p:spPr>
          <a:xfrm>
            <a:off x="3416300" y="2895600"/>
            <a:ext cx="17551400" cy="3086100"/>
          </a:xfrm>
          <a:prstGeom prst="rect">
            <a:avLst/>
          </a:prstGeom>
        </p:spPr>
        <p:txBody>
          <a:bodyPr rtlCol="0" anchor="t"/>
          <a:lstStyle/>
          <a:p>
            <a:pPr lvl="0" algn="ctr">
              <a:lnSpc>
                <a:spcPct val="116199"/>
              </a:lnSpc>
            </a:pPr>
            <a:r>
              <a:rPr lang="en-US" altLang="ko-KR" sz="9600" b="0" i="0" u="none" strike="noStrike" dirty="0">
                <a:solidFill>
                  <a:srgbClr val="FFFFFF"/>
                </a:solidFill>
                <a:ea typeface="Gmarket Sans Bold"/>
              </a:rPr>
              <a:t>1</a:t>
            </a:r>
            <a:r>
              <a:rPr lang="ko-KR" altLang="en-US" sz="9600" b="0" i="0" u="none" strike="noStrike" dirty="0">
                <a:solidFill>
                  <a:srgbClr val="FFFFFF"/>
                </a:solidFill>
                <a:ea typeface="Gmarket Sans Bold"/>
              </a:rPr>
              <a:t>학년 </a:t>
            </a:r>
            <a:endParaRPr lang="en-US" altLang="ko-KR" sz="9600" b="0" i="0" u="none" strike="noStrike" dirty="0">
              <a:solidFill>
                <a:srgbClr val="FFFFFF"/>
              </a:solidFill>
              <a:ea typeface="Gmarket Sans Bold"/>
            </a:endParaRPr>
          </a:p>
          <a:p>
            <a:pPr lvl="0" algn="ctr">
              <a:lnSpc>
                <a:spcPct val="116199"/>
              </a:lnSpc>
            </a:pPr>
            <a:r>
              <a:rPr lang="en-US" altLang="ko-KR" sz="9600" b="0" i="0" u="none" strike="noStrike" dirty="0">
                <a:solidFill>
                  <a:srgbClr val="FFFFFF"/>
                </a:solidFill>
                <a:ea typeface="Gmarket Sans Bold"/>
              </a:rPr>
              <a:t>3</a:t>
            </a:r>
            <a:r>
              <a:rPr lang="ko-KR" altLang="en-US" sz="9600" b="0" i="0" u="none" strike="noStrike" dirty="0">
                <a:solidFill>
                  <a:srgbClr val="FFFFFF"/>
                </a:solidFill>
                <a:ea typeface="Gmarket Sans Bold"/>
              </a:rPr>
              <a:t>중 </a:t>
            </a:r>
            <a:r>
              <a:rPr lang="ko-KR" sz="9600" b="0" i="0" u="none" strike="noStrike" dirty="0">
                <a:solidFill>
                  <a:srgbClr val="FFFFFF"/>
                </a:solidFill>
                <a:ea typeface="Gmarket Sans Bold"/>
              </a:rPr>
              <a:t>학사</a:t>
            </a:r>
            <a:r>
              <a:rPr lang="en-US" sz="9600" b="0" i="0" u="none" strike="noStrike" dirty="0">
                <a:solidFill>
                  <a:srgbClr val="FFFFFF"/>
                </a:solidFill>
                <a:latin typeface="Gmarket Sans Bold"/>
              </a:rPr>
              <a:t> </a:t>
            </a:r>
            <a:r>
              <a:rPr lang="ko-KR" sz="9600" b="0" i="0" u="none" strike="noStrike" dirty="0">
                <a:solidFill>
                  <a:srgbClr val="FFFFFF"/>
                </a:solidFill>
                <a:ea typeface="Gmarket Sans Bold"/>
              </a:rPr>
              <a:t>관리</a:t>
            </a:r>
            <a:r>
              <a:rPr lang="en-US" sz="9600" b="0" i="0" u="none" strike="noStrike" dirty="0">
                <a:solidFill>
                  <a:srgbClr val="FFFFFF"/>
                </a:solidFill>
                <a:latin typeface="Gmarket Sans Bold"/>
              </a:rPr>
              <a:t> </a:t>
            </a:r>
            <a:r>
              <a:rPr lang="ko-KR" sz="9600" b="0" i="0" u="none" strike="noStrike" dirty="0">
                <a:solidFill>
                  <a:srgbClr val="FFFFFF"/>
                </a:solidFill>
                <a:ea typeface="Gmarket Sans Bold"/>
              </a:rPr>
              <a:t>시스</a:t>
            </a:r>
            <a:r>
              <a:rPr lang="ko-KR" altLang="en-US" sz="9600" dirty="0">
                <a:solidFill>
                  <a:srgbClr val="FFFFFF"/>
                </a:solidFill>
                <a:ea typeface="Gmarket Sans Bold"/>
              </a:rPr>
              <a:t>템</a:t>
            </a:r>
            <a:endParaRPr lang="ko-KR" sz="9600" b="0" i="0" u="none" strike="noStrike" dirty="0">
              <a:solidFill>
                <a:srgbClr val="FFFFFF"/>
              </a:solidFill>
              <a:ea typeface="Gmarket Sans Bold"/>
            </a:endParaRPr>
          </a:p>
        </p:txBody>
      </p:sp>
      <p:sp>
        <p:nvSpPr>
          <p:cNvPr id="3" name="TextBox 3"/>
          <p:cNvSpPr txBox="1"/>
          <p:nvPr/>
        </p:nvSpPr>
        <p:spPr>
          <a:xfrm>
            <a:off x="685800" y="228600"/>
            <a:ext cx="17373600" cy="749300"/>
          </a:xfrm>
          <a:prstGeom prst="rect">
            <a:avLst/>
          </a:prstGeom>
        </p:spPr>
        <p:txBody>
          <a:bodyPr lIns="0" tIns="25400" rIns="0" bIns="0" rtlCol="0" anchor="t"/>
          <a:lstStyle/>
          <a:p>
            <a:pPr lvl="0" algn="l">
              <a:lnSpc>
                <a:spcPct val="107899"/>
              </a:lnSpc>
            </a:pPr>
            <a:r>
              <a:rPr lang="ko-KR" sz="4000" b="0" i="0" u="none" strike="noStrike" dirty="0">
                <a:solidFill>
                  <a:srgbClr val="FFFFFF"/>
                </a:solidFill>
                <a:ea typeface="Gmarket Sans Bold"/>
              </a:rPr>
              <a:t>파이썬</a:t>
            </a:r>
            <a:r>
              <a:rPr lang="en-US" sz="4000" b="0" i="0" u="none" strike="noStrike" dirty="0">
                <a:solidFill>
                  <a:srgbClr val="FFFFFF"/>
                </a:solidFill>
                <a:latin typeface="Gmarket Sans Bold"/>
              </a:rPr>
              <a:t> </a:t>
            </a:r>
            <a:r>
              <a:rPr lang="ko-KR" sz="4000" b="0" i="0" u="none" strike="noStrike" dirty="0">
                <a:solidFill>
                  <a:srgbClr val="FFFFFF"/>
                </a:solidFill>
                <a:ea typeface="Gmarket Sans Bold"/>
              </a:rPr>
              <a:t>기초</a:t>
            </a:r>
            <a:r>
              <a:rPr lang="en-US" sz="4000" b="0" i="0" u="none" strike="noStrike" dirty="0">
                <a:solidFill>
                  <a:srgbClr val="FFFFFF"/>
                </a:solidFill>
                <a:latin typeface="Gmarket Sans Bold"/>
              </a:rPr>
              <a:t> </a:t>
            </a:r>
            <a:r>
              <a:rPr lang="ko-KR" sz="4000" b="0" i="0" u="none" strike="noStrike" dirty="0">
                <a:solidFill>
                  <a:srgbClr val="FFFFFF"/>
                </a:solidFill>
                <a:ea typeface="Gmarket Sans Bold"/>
              </a:rPr>
              <a:t>및</a:t>
            </a:r>
            <a:r>
              <a:rPr lang="en-US" sz="4000" b="0" i="0" u="none" strike="noStrike" dirty="0">
                <a:solidFill>
                  <a:srgbClr val="FFFFFF"/>
                </a:solidFill>
                <a:latin typeface="Gmarket Sans Bold"/>
              </a:rPr>
              <a:t> </a:t>
            </a:r>
            <a:r>
              <a:rPr lang="ko-KR" sz="4000" b="0" i="0" u="none" strike="noStrike" dirty="0">
                <a:solidFill>
                  <a:srgbClr val="FFFFFF"/>
                </a:solidFill>
                <a:ea typeface="Gmarket Sans Bold"/>
              </a:rPr>
              <a:t>실습</a:t>
            </a:r>
          </a:p>
        </p:txBody>
      </p:sp>
      <p:sp>
        <p:nvSpPr>
          <p:cNvPr id="5" name="TextBox 5"/>
          <p:cNvSpPr txBox="1"/>
          <p:nvPr/>
        </p:nvSpPr>
        <p:spPr>
          <a:xfrm>
            <a:off x="7696200" y="8305800"/>
            <a:ext cx="12039600" cy="1397000"/>
          </a:xfrm>
          <a:prstGeom prst="rect">
            <a:avLst/>
          </a:prstGeom>
        </p:spPr>
        <p:txBody>
          <a:bodyPr rtlCol="0" anchor="t"/>
          <a:lstStyle/>
          <a:p>
            <a:pPr lvl="0" algn="l">
              <a:lnSpc>
                <a:spcPct val="141100"/>
              </a:lnSpc>
            </a:pPr>
            <a:endParaRPr lang="en" sz="3600" b="0" i="0" u="none" strike="noStrike" dirty="0">
              <a:ea typeface="Gmarket Sans Medium"/>
            </a:endParaRPr>
          </a:p>
          <a:p>
            <a:pPr>
              <a:lnSpc>
                <a:spcPct val="141100"/>
              </a:lnSpc>
            </a:pPr>
            <a:r>
              <a:rPr lang="ko-KR" sz="5400" b="1" i="0" u="none" strike="noStrike" dirty="0">
                <a:ea typeface="Gmarket Sans Medium"/>
              </a:rPr>
              <a:t>나지수</a:t>
            </a:r>
            <a:r>
              <a:rPr lang="ko-KR" altLang="ko-KR" sz="5400" b="1" dirty="0">
                <a:ea typeface="Gmarket Sans Medium"/>
              </a:rPr>
              <a:t> 임지후</a:t>
            </a:r>
            <a:r>
              <a:rPr lang="en-US" altLang="ko-KR" sz="5400" b="1" dirty="0">
                <a:latin typeface="Gmarket Sans Medium"/>
              </a:rPr>
              <a:t> </a:t>
            </a:r>
            <a:r>
              <a:rPr lang="ko-KR" altLang="ko-KR" sz="5400" b="1" dirty="0" err="1">
                <a:ea typeface="Gmarket Sans Medium"/>
              </a:rPr>
              <a:t>정종빈</a:t>
            </a:r>
            <a:r>
              <a:rPr lang="en-US" altLang="ko-KR" sz="5400" b="1" dirty="0">
                <a:latin typeface="Gmarket Sans Medium"/>
              </a:rPr>
              <a:t> </a:t>
            </a:r>
            <a:r>
              <a:rPr lang="ko-KR" sz="2800" b="0" i="0" u="none" strike="noStrike" dirty="0" err="1">
                <a:ea typeface="Gmarket Sans Medium"/>
              </a:rPr>
              <a:t>송제용</a:t>
            </a:r>
            <a:r>
              <a:rPr lang="en-US" sz="2800" b="0" i="0" u="none" strike="noStrike" dirty="0">
                <a:latin typeface="Gmarket Sans Medium"/>
              </a:rPr>
              <a:t> </a:t>
            </a:r>
            <a:r>
              <a:rPr lang="ko-KR" sz="3600" b="0" i="0" u="none" strike="noStrike" dirty="0">
                <a:ea typeface="Gmarket Sans Medium"/>
              </a:rPr>
              <a:t>장현준</a:t>
            </a:r>
            <a:r>
              <a:rPr lang="en-US" sz="2800" b="0" i="0" u="none" strike="noStrike" dirty="0">
                <a:latin typeface="Gmarket Sans Medium"/>
              </a:rPr>
              <a:t>  </a:t>
            </a:r>
            <a:r>
              <a:rPr lang="en" altLang="ko-KR" sz="3200" dirty="0">
                <a:ea typeface="Gmarket Sans Medium"/>
              </a:rPr>
              <a:t>김재영</a:t>
            </a:r>
            <a:r>
              <a:rPr lang="en" altLang="ko-KR" sz="2800" dirty="0">
                <a:ea typeface="Gmarket Sans Medium"/>
              </a:rPr>
              <a:t> </a:t>
            </a:r>
            <a:r>
              <a:rPr lang="ko-KR" sz="2800" b="0" i="0" u="none" strike="noStrike" dirty="0">
                <a:ea typeface="Gmarket Sans Medium"/>
              </a:rPr>
              <a:t>최혁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D8D40-E1C2-4918-0921-44EE2CB976A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1CCD4A6-98DF-7460-9FEF-E468C01CBAD1}"/>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4A737E5C-8D2B-D62C-3499-C48BC9CBAAB2}"/>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Graduation_</a:t>
            </a:r>
          </a:p>
          <a:p>
            <a:pPr lvl="0" algn="ctr">
              <a:lnSpc>
                <a:spcPct val="116199"/>
              </a:lnSpc>
            </a:pPr>
            <a:r>
              <a:rPr lang="en-US" altLang="ko-KR" sz="7200" spc="-153" dirty="0">
                <a:solidFill>
                  <a:schemeClr val="bg1"/>
                </a:solidFill>
                <a:latin typeface="Gmarket Sans Medium"/>
                <a:ea typeface="Gmarket Sans Medium"/>
              </a:rPr>
              <a:t>requirements</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en-US" altLang="ko-KR" sz="7200" spc="-153" dirty="0">
              <a:solidFill>
                <a:schemeClr val="bg1"/>
              </a:solidFill>
              <a:latin typeface="Gmarket Sans Medium"/>
              <a:ea typeface="Gmarket Sans Medium"/>
            </a:endParaRPr>
          </a:p>
        </p:txBody>
      </p:sp>
      <p:sp>
        <p:nvSpPr>
          <p:cNvPr id="9" name="TextBox 4">
            <a:extLst>
              <a:ext uri="{FF2B5EF4-FFF2-40B4-BE49-F238E27FC236}">
                <a16:creationId xmlns:a16="http://schemas.microsoft.com/office/drawing/2014/main" id="{466C5413-6FC8-EA2E-00D5-C78351034FD8}"/>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44102852-6AC8-78FC-C087-503E2A32FA01}"/>
              </a:ext>
            </a:extLst>
          </p:cNvPr>
          <p:cNvSpPr txBox="1"/>
          <p:nvPr/>
        </p:nvSpPr>
        <p:spPr>
          <a:xfrm>
            <a:off x="5334000" y="9639300"/>
            <a:ext cx="19494500" cy="3200400"/>
          </a:xfrm>
          <a:prstGeom prst="rect">
            <a:avLst/>
          </a:prstGeom>
        </p:spPr>
        <p:txBody>
          <a:bodyPr rtlCol="0" anchor="t"/>
          <a:lstStyle/>
          <a:p>
            <a:pPr lvl="0" algn="ctr">
              <a:lnSpc>
                <a:spcPct val="116199"/>
              </a:lnSpc>
            </a:pPr>
            <a:r>
              <a:rPr lang="ko-KR" altLang="en-US" sz="4800" b="0" i="0" u="none" strike="noStrike" spc="-153" dirty="0">
                <a:ea typeface="Gmarket Sans Medium"/>
              </a:rPr>
              <a:t>졸업요건들을 저장할 파일</a:t>
            </a:r>
            <a:endParaRPr lang="ko-KR" sz="4800" b="0" i="0" u="none" strike="noStrike" spc="-153" dirty="0">
              <a:ea typeface="Gmarket Sans Medium"/>
            </a:endParaRPr>
          </a:p>
        </p:txBody>
      </p:sp>
      <p:pic>
        <p:nvPicPr>
          <p:cNvPr id="10" name="그림 9" descr="텍스트, 라인, 스크린샷, 폰트이(가) 표시된 사진&#10;&#10;AI 생성 콘텐츠는 정확하지 않을 수 있습니다.">
            <a:extLst>
              <a:ext uri="{FF2B5EF4-FFF2-40B4-BE49-F238E27FC236}">
                <a16:creationId xmlns:a16="http://schemas.microsoft.com/office/drawing/2014/main" id="{344259EB-7FED-8174-A6C2-F27E2ED52509}"/>
              </a:ext>
            </a:extLst>
          </p:cNvPr>
          <p:cNvPicPr>
            <a:picLocks noChangeAspect="1"/>
          </p:cNvPicPr>
          <p:nvPr/>
        </p:nvPicPr>
        <p:blipFill>
          <a:blip r:embed="rId3"/>
          <a:srcRect t="4106"/>
          <a:stretch>
            <a:fillRect/>
          </a:stretch>
        </p:blipFill>
        <p:spPr>
          <a:xfrm>
            <a:off x="7687276" y="2362200"/>
            <a:ext cx="27009338" cy="4826000"/>
          </a:xfrm>
          <a:prstGeom prst="rect">
            <a:avLst/>
          </a:prstGeom>
        </p:spPr>
      </p:pic>
    </p:spTree>
    <p:extLst>
      <p:ext uri="{BB962C8B-B14F-4D97-AF65-F5344CB8AC3E}">
        <p14:creationId xmlns:p14="http://schemas.microsoft.com/office/powerpoint/2010/main" val="187303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B94BE-FA42-1DEA-7BCF-8E85331857F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42D7847-3EE4-56EB-B9A1-EADA62E4F3C9}"/>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1780C9C1-31C7-6804-FF4D-3C625FC01423}"/>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notices</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en-US" altLang="ko-KR" sz="7200" spc="-153" dirty="0">
              <a:solidFill>
                <a:schemeClr val="bg1"/>
              </a:solidFill>
              <a:latin typeface="Gmarket Sans Medium"/>
              <a:ea typeface="Gmarket Sans Medium"/>
            </a:endParaRPr>
          </a:p>
        </p:txBody>
      </p:sp>
      <p:sp>
        <p:nvSpPr>
          <p:cNvPr id="9" name="TextBox 4">
            <a:extLst>
              <a:ext uri="{FF2B5EF4-FFF2-40B4-BE49-F238E27FC236}">
                <a16:creationId xmlns:a16="http://schemas.microsoft.com/office/drawing/2014/main" id="{34294641-B203-12F5-A64D-C48F9433BEC5}"/>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CC83B9C0-B6A2-0C61-D093-90CF78EB81BA}"/>
              </a:ext>
            </a:extLst>
          </p:cNvPr>
          <p:cNvSpPr txBox="1"/>
          <p:nvPr/>
        </p:nvSpPr>
        <p:spPr>
          <a:xfrm>
            <a:off x="5334000" y="9639300"/>
            <a:ext cx="19494500" cy="3200400"/>
          </a:xfrm>
          <a:prstGeom prst="rect">
            <a:avLst/>
          </a:prstGeom>
        </p:spPr>
        <p:txBody>
          <a:bodyPr rtlCol="0" anchor="t"/>
          <a:lstStyle/>
          <a:p>
            <a:pPr lvl="0" algn="ctr">
              <a:lnSpc>
                <a:spcPct val="116199"/>
              </a:lnSpc>
            </a:pPr>
            <a:r>
              <a:rPr lang="ko-KR" altLang="en-US" sz="4800" spc="-153" dirty="0">
                <a:ea typeface="Gmarket Sans Medium"/>
              </a:rPr>
              <a:t>공지</a:t>
            </a:r>
            <a:r>
              <a:rPr lang="ko-KR" altLang="en-US" sz="4800" b="0" i="0" u="none" strike="noStrike" spc="-153" dirty="0">
                <a:ea typeface="Gmarket Sans Medium"/>
              </a:rPr>
              <a:t>를 저장할 파일</a:t>
            </a:r>
            <a:endParaRPr lang="ko-KR" sz="4800" b="0" i="0" u="none" strike="noStrike" spc="-153" dirty="0">
              <a:ea typeface="Gmarket Sans Medium"/>
            </a:endParaRPr>
          </a:p>
        </p:txBody>
      </p:sp>
      <p:pic>
        <p:nvPicPr>
          <p:cNvPr id="4" name="그림 3" descr="텍스트, 폰트, 스크린샷, 라인이(가) 표시된 사진&#10;&#10;AI 생성 콘텐츠는 정확하지 않을 수 있습니다.">
            <a:extLst>
              <a:ext uri="{FF2B5EF4-FFF2-40B4-BE49-F238E27FC236}">
                <a16:creationId xmlns:a16="http://schemas.microsoft.com/office/drawing/2014/main" id="{A8FF9784-4654-E6C5-4218-265339E7676E}"/>
              </a:ext>
            </a:extLst>
          </p:cNvPr>
          <p:cNvPicPr>
            <a:picLocks noChangeAspect="1"/>
          </p:cNvPicPr>
          <p:nvPr/>
        </p:nvPicPr>
        <p:blipFill>
          <a:blip r:embed="rId3"/>
          <a:stretch>
            <a:fillRect/>
          </a:stretch>
        </p:blipFill>
        <p:spPr>
          <a:xfrm>
            <a:off x="8001000" y="2428736"/>
            <a:ext cx="15882076" cy="4429264"/>
          </a:xfrm>
          <a:prstGeom prst="rect">
            <a:avLst/>
          </a:prstGeom>
        </p:spPr>
      </p:pic>
    </p:spTree>
    <p:extLst>
      <p:ext uri="{BB962C8B-B14F-4D97-AF65-F5344CB8AC3E}">
        <p14:creationId xmlns:p14="http://schemas.microsoft.com/office/powerpoint/2010/main" val="93193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34954-72F0-F6F3-ABA2-B0761BCE385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5B94DD3-AD9C-B114-47E1-663BBE572833}"/>
              </a:ext>
            </a:extLst>
          </p:cNvPr>
          <p:cNvPicPr>
            <a:picLocks noChangeAspect="1"/>
          </p:cNvPicPr>
          <p:nvPr/>
        </p:nvPicPr>
        <p:blipFill>
          <a:blip r:embed="rId2"/>
          <a:stretch>
            <a:fillRect/>
          </a:stretch>
        </p:blipFill>
        <p:spPr>
          <a:xfrm>
            <a:off x="-12700" y="-25400"/>
            <a:ext cx="7620000" cy="13716000"/>
          </a:xfrm>
          <a:prstGeom prst="rect">
            <a:avLst/>
          </a:prstGeom>
        </p:spPr>
      </p:pic>
      <p:sp>
        <p:nvSpPr>
          <p:cNvPr id="6" name="TextBox 6">
            <a:extLst>
              <a:ext uri="{FF2B5EF4-FFF2-40B4-BE49-F238E27FC236}">
                <a16:creationId xmlns:a16="http://schemas.microsoft.com/office/drawing/2014/main" id="{0D5396C2-19B5-CE66-70D4-332BC6E97481}"/>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Professors</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en-US" altLang="ko-KR" sz="7200" spc="-153" dirty="0">
              <a:solidFill>
                <a:schemeClr val="bg1"/>
              </a:solidFill>
              <a:latin typeface="Gmarket Sans Medium"/>
              <a:ea typeface="Gmarket Sans Medium"/>
            </a:endParaRPr>
          </a:p>
        </p:txBody>
      </p:sp>
      <p:sp>
        <p:nvSpPr>
          <p:cNvPr id="9" name="TextBox 4">
            <a:extLst>
              <a:ext uri="{FF2B5EF4-FFF2-40B4-BE49-F238E27FC236}">
                <a16:creationId xmlns:a16="http://schemas.microsoft.com/office/drawing/2014/main" id="{4C35722E-804C-7F1C-F380-04D5BB39579E}"/>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39A1DDCD-C3C7-F363-28FC-C617B289480D}"/>
              </a:ext>
            </a:extLst>
          </p:cNvPr>
          <p:cNvSpPr txBox="1"/>
          <p:nvPr/>
        </p:nvSpPr>
        <p:spPr>
          <a:xfrm>
            <a:off x="5334000" y="9639300"/>
            <a:ext cx="19494500" cy="3200400"/>
          </a:xfrm>
          <a:prstGeom prst="rect">
            <a:avLst/>
          </a:prstGeom>
        </p:spPr>
        <p:txBody>
          <a:bodyPr rtlCol="0" anchor="t"/>
          <a:lstStyle/>
          <a:p>
            <a:pPr lvl="0" algn="ctr">
              <a:lnSpc>
                <a:spcPct val="116199"/>
              </a:lnSpc>
            </a:pPr>
            <a:r>
              <a:rPr lang="ko-KR" altLang="en-US" sz="4800" spc="-153" dirty="0">
                <a:ea typeface="Gmarket Sans Medium"/>
              </a:rPr>
              <a:t>교수들 정보를</a:t>
            </a:r>
            <a:r>
              <a:rPr lang="ko-KR" altLang="en-US" sz="4800" b="0" i="0" u="none" strike="noStrike" spc="-153" dirty="0">
                <a:ea typeface="Gmarket Sans Medium"/>
              </a:rPr>
              <a:t> 저장한 파일</a:t>
            </a:r>
            <a:endParaRPr lang="ko-KR" sz="4800" b="0" i="0" u="none" strike="noStrike" spc="-153" dirty="0">
              <a:ea typeface="Gmarket Sans Medium"/>
            </a:endParaRPr>
          </a:p>
        </p:txBody>
      </p:sp>
      <p:pic>
        <p:nvPicPr>
          <p:cNvPr id="4" name="그림 3" descr="텍스트, 폰트, 라인, 스크린샷이(가) 표시된 사진&#10;&#10;AI 생성 콘텐츠는 정확하지 않을 수 있습니다.">
            <a:extLst>
              <a:ext uri="{FF2B5EF4-FFF2-40B4-BE49-F238E27FC236}">
                <a16:creationId xmlns:a16="http://schemas.microsoft.com/office/drawing/2014/main" id="{01126926-BDF6-EAA5-13D1-2D121A409C3C}"/>
              </a:ext>
            </a:extLst>
          </p:cNvPr>
          <p:cNvPicPr>
            <a:picLocks noChangeAspect="1"/>
          </p:cNvPicPr>
          <p:nvPr/>
        </p:nvPicPr>
        <p:blipFill>
          <a:blip r:embed="rId3"/>
          <a:stretch>
            <a:fillRect/>
          </a:stretch>
        </p:blipFill>
        <p:spPr>
          <a:xfrm>
            <a:off x="8227056" y="2057400"/>
            <a:ext cx="18036720" cy="4800600"/>
          </a:xfrm>
          <a:prstGeom prst="rect">
            <a:avLst/>
          </a:prstGeom>
        </p:spPr>
      </p:pic>
    </p:spTree>
    <p:extLst>
      <p:ext uri="{BB962C8B-B14F-4D97-AF65-F5344CB8AC3E}">
        <p14:creationId xmlns:p14="http://schemas.microsoft.com/office/powerpoint/2010/main" val="1193276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9050F-CAF6-434A-8009-5EED7E33288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531C9B7-2DCD-1AA4-07AA-D3C19BBED8F5}"/>
              </a:ext>
            </a:extLst>
          </p:cNvPr>
          <p:cNvPicPr>
            <a:picLocks noChangeAspect="1"/>
          </p:cNvPicPr>
          <p:nvPr/>
        </p:nvPicPr>
        <p:blipFill>
          <a:blip r:embed="rId2"/>
          <a:stretch>
            <a:fillRect/>
          </a:stretch>
        </p:blipFill>
        <p:spPr>
          <a:xfrm>
            <a:off x="-12700" y="-25400"/>
            <a:ext cx="7620000" cy="13716000"/>
          </a:xfrm>
          <a:prstGeom prst="rect">
            <a:avLst/>
          </a:prstGeom>
        </p:spPr>
      </p:pic>
      <p:sp>
        <p:nvSpPr>
          <p:cNvPr id="6" name="TextBox 6">
            <a:extLst>
              <a:ext uri="{FF2B5EF4-FFF2-40B4-BE49-F238E27FC236}">
                <a16:creationId xmlns:a16="http://schemas.microsoft.com/office/drawing/2014/main" id="{7A0D36B9-18B8-FDBE-31C5-836E24FCA58B}"/>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Students</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en-US" altLang="ko-KR" sz="7200" spc="-153" dirty="0">
              <a:solidFill>
                <a:schemeClr val="bg1"/>
              </a:solidFill>
              <a:latin typeface="Gmarket Sans Medium"/>
              <a:ea typeface="Gmarket Sans Medium"/>
            </a:endParaRPr>
          </a:p>
        </p:txBody>
      </p:sp>
      <p:sp>
        <p:nvSpPr>
          <p:cNvPr id="9" name="TextBox 4">
            <a:extLst>
              <a:ext uri="{FF2B5EF4-FFF2-40B4-BE49-F238E27FC236}">
                <a16:creationId xmlns:a16="http://schemas.microsoft.com/office/drawing/2014/main" id="{FA8DDBD2-41C6-4353-CC09-1A165095BAAE}"/>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CC650A0C-D9BA-9EF0-12AF-9144D7277FCD}"/>
              </a:ext>
            </a:extLst>
          </p:cNvPr>
          <p:cNvSpPr txBox="1"/>
          <p:nvPr/>
        </p:nvSpPr>
        <p:spPr>
          <a:xfrm>
            <a:off x="5715000" y="11766550"/>
            <a:ext cx="19494500" cy="3200400"/>
          </a:xfrm>
          <a:prstGeom prst="rect">
            <a:avLst/>
          </a:prstGeom>
        </p:spPr>
        <p:txBody>
          <a:bodyPr rtlCol="0" anchor="t"/>
          <a:lstStyle/>
          <a:p>
            <a:pPr lvl="0" algn="ctr">
              <a:lnSpc>
                <a:spcPct val="116199"/>
              </a:lnSpc>
            </a:pPr>
            <a:r>
              <a:rPr lang="ko-KR" altLang="en-US" sz="4800" spc="-153" dirty="0">
                <a:ea typeface="Gmarket Sans Medium"/>
              </a:rPr>
              <a:t>학생들 정보를 저장한 </a:t>
            </a:r>
            <a:r>
              <a:rPr lang="ko-KR" altLang="en-US" sz="4800" b="0" i="0" u="none" strike="noStrike" spc="-153" dirty="0">
                <a:ea typeface="Gmarket Sans Medium"/>
              </a:rPr>
              <a:t>파일</a:t>
            </a:r>
            <a:endParaRPr lang="ko-KR" sz="4800" b="0" i="0" u="none" strike="noStrike" spc="-153" dirty="0">
              <a:ea typeface="Gmarket Sans Medium"/>
            </a:endParaRPr>
          </a:p>
        </p:txBody>
      </p:sp>
      <p:pic>
        <p:nvPicPr>
          <p:cNvPr id="4" name="그림 3" descr="텍스트, 스크린샷, 번호이(가) 표시된 사진&#10;&#10;AI 생성 콘텐츠는 정확하지 않을 수 있습니다.">
            <a:extLst>
              <a:ext uri="{FF2B5EF4-FFF2-40B4-BE49-F238E27FC236}">
                <a16:creationId xmlns:a16="http://schemas.microsoft.com/office/drawing/2014/main" id="{B46E62DF-B91E-D8C4-3D05-7771A2D85A9D}"/>
              </a:ext>
            </a:extLst>
          </p:cNvPr>
          <p:cNvPicPr>
            <a:picLocks noChangeAspect="1"/>
          </p:cNvPicPr>
          <p:nvPr/>
        </p:nvPicPr>
        <p:blipFill>
          <a:blip r:embed="rId3"/>
          <a:stretch>
            <a:fillRect/>
          </a:stretch>
        </p:blipFill>
        <p:spPr>
          <a:xfrm>
            <a:off x="7924800" y="457200"/>
            <a:ext cx="18166710" cy="10136015"/>
          </a:xfrm>
          <a:prstGeom prst="rect">
            <a:avLst/>
          </a:prstGeom>
        </p:spPr>
      </p:pic>
    </p:spTree>
    <p:extLst>
      <p:ext uri="{BB962C8B-B14F-4D97-AF65-F5344CB8AC3E}">
        <p14:creationId xmlns:p14="http://schemas.microsoft.com/office/powerpoint/2010/main" val="3051572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0416A-53AD-02D3-A66E-7F1FACF7F78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F747BBE-331A-570B-5D8F-E6C890484F18}"/>
              </a:ext>
            </a:extLst>
          </p:cNvPr>
          <p:cNvPicPr>
            <a:picLocks noChangeAspect="1"/>
          </p:cNvPicPr>
          <p:nvPr/>
        </p:nvPicPr>
        <p:blipFill>
          <a:blip r:embed="rId2"/>
          <a:stretch>
            <a:fillRect/>
          </a:stretch>
        </p:blipFill>
        <p:spPr>
          <a:xfrm>
            <a:off x="-12700" y="-25400"/>
            <a:ext cx="7620000" cy="13716000"/>
          </a:xfrm>
          <a:prstGeom prst="rect">
            <a:avLst/>
          </a:prstGeom>
        </p:spPr>
      </p:pic>
      <p:sp>
        <p:nvSpPr>
          <p:cNvPr id="6" name="TextBox 6">
            <a:extLst>
              <a:ext uri="{FF2B5EF4-FFF2-40B4-BE49-F238E27FC236}">
                <a16:creationId xmlns:a16="http://schemas.microsoft.com/office/drawing/2014/main" id="{1FCC2F5E-B8D1-1184-AE0A-9B193EFD45EE}"/>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Users</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en-US" altLang="ko-KR" sz="7200" spc="-153" dirty="0">
              <a:solidFill>
                <a:schemeClr val="bg1"/>
              </a:solidFill>
              <a:latin typeface="Gmarket Sans Medium"/>
              <a:ea typeface="Gmarket Sans Medium"/>
            </a:endParaRPr>
          </a:p>
        </p:txBody>
      </p:sp>
      <p:sp>
        <p:nvSpPr>
          <p:cNvPr id="9" name="TextBox 4">
            <a:extLst>
              <a:ext uri="{FF2B5EF4-FFF2-40B4-BE49-F238E27FC236}">
                <a16:creationId xmlns:a16="http://schemas.microsoft.com/office/drawing/2014/main" id="{51490D04-74FD-382F-AECE-CEDA440250F1}"/>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8AFF9EA4-3C21-0A12-169E-DC031CE049C3}"/>
              </a:ext>
            </a:extLst>
          </p:cNvPr>
          <p:cNvSpPr txBox="1"/>
          <p:nvPr/>
        </p:nvSpPr>
        <p:spPr>
          <a:xfrm>
            <a:off x="6172200" y="10934700"/>
            <a:ext cx="19494500" cy="3200400"/>
          </a:xfrm>
          <a:prstGeom prst="rect">
            <a:avLst/>
          </a:prstGeom>
        </p:spPr>
        <p:txBody>
          <a:bodyPr rtlCol="0" anchor="t"/>
          <a:lstStyle/>
          <a:p>
            <a:pPr lvl="0" algn="ctr">
              <a:lnSpc>
                <a:spcPct val="116199"/>
              </a:lnSpc>
            </a:pPr>
            <a:r>
              <a:rPr lang="ko-KR" altLang="en-US" sz="4800" spc="-153" dirty="0">
                <a:ea typeface="Gmarket Sans Medium"/>
              </a:rPr>
              <a:t>전체 사용자 파일</a:t>
            </a:r>
            <a:endParaRPr lang="ko-KR" sz="4800" b="0" i="0" u="none" strike="noStrike" spc="-153" dirty="0">
              <a:ea typeface="Gmarket Sans Medium"/>
            </a:endParaRPr>
          </a:p>
        </p:txBody>
      </p:sp>
      <p:pic>
        <p:nvPicPr>
          <p:cNvPr id="4" name="그림 3" descr="텍스트, 스크린샷이(가) 표시된 사진&#10;&#10;AI 생성 콘텐츠는 정확하지 않을 수 있습니다.">
            <a:extLst>
              <a:ext uri="{FF2B5EF4-FFF2-40B4-BE49-F238E27FC236}">
                <a16:creationId xmlns:a16="http://schemas.microsoft.com/office/drawing/2014/main" id="{657CB058-EAB0-C932-782B-BEAB4B9F1D0C}"/>
              </a:ext>
            </a:extLst>
          </p:cNvPr>
          <p:cNvPicPr>
            <a:picLocks noChangeAspect="1"/>
          </p:cNvPicPr>
          <p:nvPr/>
        </p:nvPicPr>
        <p:blipFill>
          <a:blip r:embed="rId3"/>
          <a:stretch>
            <a:fillRect/>
          </a:stretch>
        </p:blipFill>
        <p:spPr>
          <a:xfrm>
            <a:off x="8106376" y="172391"/>
            <a:ext cx="16098108" cy="9809809"/>
          </a:xfrm>
          <a:prstGeom prst="rect">
            <a:avLst/>
          </a:prstGeom>
        </p:spPr>
      </p:pic>
    </p:spTree>
    <p:extLst>
      <p:ext uri="{BB962C8B-B14F-4D97-AF65-F5344CB8AC3E}">
        <p14:creationId xmlns:p14="http://schemas.microsoft.com/office/powerpoint/2010/main" val="411908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E4128-008B-D967-B3FB-3E86697DF72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E1C3B32-B868-6868-67BF-33743C7D34D6}"/>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9A1E748D-566D-C840-AB72-E69AD817204E}"/>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data.py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4E1F260D-F68E-C67D-8F40-BEB22822E830}"/>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B014EA2C-F0BF-5670-ADE8-E57CEC22CB7E}"/>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1~29 </a:t>
            </a:r>
            <a:r>
              <a:rPr lang="ko-KR" altLang="en-US" sz="4000" spc="-153" dirty="0">
                <a:latin typeface="Gmarket Sans Medium"/>
                <a:ea typeface="Gmarket Sans Medium"/>
              </a:rPr>
              <a:t>각 정보들을 저장할 공간들을 생성 및 모듈화</a:t>
            </a:r>
            <a:endParaRPr lang="en-US" altLang="ko-KR" sz="4000" b="0" i="0" u="none" strike="noStrike" spc="-153" dirty="0">
              <a:latin typeface="Gmarket Sans Medium"/>
              <a:ea typeface="Gmarket Sans Medium"/>
            </a:endParaRPr>
          </a:p>
        </p:txBody>
      </p:sp>
      <p:pic>
        <p:nvPicPr>
          <p:cNvPr id="3" name="그림 2" descr="텍스트, 스크린샷, 번호이(가) 표시된 사진&#10;&#10;AI 생성 콘텐츠는 정확하지 않을 수 있습니다.">
            <a:extLst>
              <a:ext uri="{FF2B5EF4-FFF2-40B4-BE49-F238E27FC236}">
                <a16:creationId xmlns:a16="http://schemas.microsoft.com/office/drawing/2014/main" id="{5319CC86-FD35-A095-6408-320A829EEABA}"/>
              </a:ext>
            </a:extLst>
          </p:cNvPr>
          <p:cNvPicPr>
            <a:picLocks noChangeAspect="1"/>
          </p:cNvPicPr>
          <p:nvPr/>
        </p:nvPicPr>
        <p:blipFill>
          <a:blip r:embed="rId3"/>
          <a:stretch>
            <a:fillRect/>
          </a:stretch>
        </p:blipFill>
        <p:spPr>
          <a:xfrm>
            <a:off x="9685126" y="569729"/>
            <a:ext cx="12163847" cy="8459381"/>
          </a:xfrm>
          <a:prstGeom prst="rect">
            <a:avLst/>
          </a:prstGeom>
        </p:spPr>
      </p:pic>
    </p:spTree>
    <p:extLst>
      <p:ext uri="{BB962C8B-B14F-4D97-AF65-F5344CB8AC3E}">
        <p14:creationId xmlns:p14="http://schemas.microsoft.com/office/powerpoint/2010/main" val="4280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512B8-AACA-30B2-41D7-A459665E3387}"/>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4A6A924-BE1F-AC67-D66C-E5815C1C11D6}"/>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978E774A-DF2C-880A-D704-5252EBBDF395}"/>
              </a:ext>
            </a:extLst>
          </p:cNvPr>
          <p:cNvSpPr txBox="1"/>
          <p:nvPr/>
        </p:nvSpPr>
        <p:spPr>
          <a:xfrm>
            <a:off x="-3886200" y="4495800"/>
            <a:ext cx="15113000" cy="2184400"/>
          </a:xfrm>
          <a:prstGeom prst="rect">
            <a:avLst/>
          </a:prstGeom>
        </p:spPr>
        <p:txBody>
          <a:bodyPr rtlCol="0" anchor="t"/>
          <a:lstStyle/>
          <a:p>
            <a:pPr lvl="0" algn="ctr">
              <a:lnSpc>
                <a:spcPct val="116199"/>
              </a:lnSpc>
            </a:pPr>
            <a:r>
              <a:rPr lang="en-US" altLang="ko-KR" sz="6000" spc="-153" dirty="0" err="1">
                <a:solidFill>
                  <a:schemeClr val="bg1"/>
                </a:solidFill>
                <a:latin typeface="Gmarket Sans Medium"/>
                <a:ea typeface="Gmarket Sans Medium"/>
              </a:rPr>
              <a:t>Common_module</a:t>
            </a:r>
            <a:endParaRPr lang="en-US" altLang="ko-KR" sz="6000" spc="-153" dirty="0">
              <a:solidFill>
                <a:schemeClr val="bg1"/>
              </a:solidFill>
              <a:latin typeface="Gmarket Sans Medium"/>
              <a:ea typeface="Gmarket Sans Medium"/>
            </a:endParaRPr>
          </a:p>
          <a:p>
            <a:pPr lvl="0" algn="ctr">
              <a:lnSpc>
                <a:spcPct val="116199"/>
              </a:lnSpc>
            </a:pPr>
            <a:r>
              <a:rPr lang="en-US" altLang="ko-KR" sz="6000" spc="-153" dirty="0">
                <a:solidFill>
                  <a:schemeClr val="bg1"/>
                </a:solidFill>
                <a:latin typeface="Gmarket Sans Medium"/>
                <a:ea typeface="Gmarket Sans Medium"/>
              </a:rPr>
              <a:t>.py</a:t>
            </a:r>
            <a:endParaRPr lang="ko-KR" altLang="ko-KR" sz="6000" spc="-153" dirty="0">
              <a:solidFill>
                <a:schemeClr val="bg1"/>
              </a:solidFill>
              <a:ea typeface="Gmarket Sans Medium"/>
            </a:endParaRPr>
          </a:p>
        </p:txBody>
      </p:sp>
      <p:sp>
        <p:nvSpPr>
          <p:cNvPr id="9" name="TextBox 4">
            <a:extLst>
              <a:ext uri="{FF2B5EF4-FFF2-40B4-BE49-F238E27FC236}">
                <a16:creationId xmlns:a16="http://schemas.microsoft.com/office/drawing/2014/main" id="{BA091AA2-A3B8-8706-13C6-711320B5693A}"/>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02A76F47-82FA-AD3D-30E9-ADF3B7F11FC3}"/>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spc="-153" dirty="0">
                <a:latin typeface="Gmarket Sans Medium"/>
                <a:ea typeface="Gmarket Sans Medium"/>
              </a:rPr>
              <a:t>1~22 </a:t>
            </a:r>
            <a:r>
              <a:rPr lang="ko-KR" altLang="en-US" sz="4000" spc="-153" dirty="0" err="1">
                <a:latin typeface="Gmarket Sans Medium"/>
                <a:ea typeface="Gmarket Sans Medium"/>
              </a:rPr>
              <a:t>공통모듈로</a:t>
            </a:r>
            <a:r>
              <a:rPr lang="ko-KR" altLang="en-US" sz="4000" spc="-153" dirty="0">
                <a:latin typeface="Gmarket Sans Medium"/>
                <a:ea typeface="Gmarket Sans Medium"/>
              </a:rPr>
              <a:t> 예외처리를 통해 </a:t>
            </a:r>
            <a:r>
              <a:rPr lang="en-US" altLang="ko-KR" sz="4000" spc="-153" dirty="0" err="1">
                <a:latin typeface="Gmarket Sans Medium"/>
                <a:ea typeface="Gmarket Sans Medium"/>
              </a:rPr>
              <a:t>json</a:t>
            </a:r>
            <a:r>
              <a:rPr lang="ko-KR" altLang="en-US" sz="4000" spc="-153" dirty="0">
                <a:latin typeface="Gmarket Sans Medium"/>
                <a:ea typeface="Gmarket Sans Medium"/>
              </a:rPr>
              <a:t>파일을 읽어오는 기능을 </a:t>
            </a:r>
            <a:endParaRPr lang="en-US" altLang="ko-KR" sz="4000" spc="-153" dirty="0">
              <a:latin typeface="Gmarket Sans Medium"/>
              <a:ea typeface="Gmarket Sans Medium"/>
            </a:endParaRPr>
          </a:p>
          <a:p>
            <a:pPr lvl="0" algn="ctr">
              <a:lnSpc>
                <a:spcPct val="116199"/>
              </a:lnSpc>
            </a:pPr>
            <a:r>
              <a:rPr lang="ko-KR" altLang="en-US" sz="4000" spc="-153" dirty="0">
                <a:latin typeface="Gmarket Sans Medium"/>
                <a:ea typeface="Gmarket Sans Medium"/>
              </a:rPr>
              <a:t>가진 파일을 모듈화</a:t>
            </a:r>
            <a:endParaRPr lang="en-US" altLang="ko-KR" sz="4000" b="0" i="0" u="none" strike="noStrike" spc="-153" dirty="0">
              <a:latin typeface="Gmarket Sans Medium"/>
              <a:ea typeface="Gmarket Sans Medium"/>
            </a:endParaRPr>
          </a:p>
        </p:txBody>
      </p:sp>
      <p:pic>
        <p:nvPicPr>
          <p:cNvPr id="5" name="그림 4" descr="텍스트, 스크린샷, 폰트, 번호이(가) 표시된 사진&#10;&#10;AI 생성 콘텐츠는 정확하지 않을 수 있습니다.">
            <a:extLst>
              <a:ext uri="{FF2B5EF4-FFF2-40B4-BE49-F238E27FC236}">
                <a16:creationId xmlns:a16="http://schemas.microsoft.com/office/drawing/2014/main" id="{79B53C21-B9E7-9BC0-0A9D-C77EE489F385}"/>
              </a:ext>
            </a:extLst>
          </p:cNvPr>
          <p:cNvPicPr>
            <a:picLocks noChangeAspect="1"/>
          </p:cNvPicPr>
          <p:nvPr/>
        </p:nvPicPr>
        <p:blipFill>
          <a:blip r:embed="rId3"/>
          <a:stretch>
            <a:fillRect/>
          </a:stretch>
        </p:blipFill>
        <p:spPr>
          <a:xfrm>
            <a:off x="9067800" y="495300"/>
            <a:ext cx="12759708" cy="7239000"/>
          </a:xfrm>
          <a:prstGeom prst="rect">
            <a:avLst/>
          </a:prstGeom>
        </p:spPr>
      </p:pic>
    </p:spTree>
    <p:extLst>
      <p:ext uri="{BB962C8B-B14F-4D97-AF65-F5344CB8AC3E}">
        <p14:creationId xmlns:p14="http://schemas.microsoft.com/office/powerpoint/2010/main" val="2492699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8DC0-9873-6EFE-DCE1-FFA8939261A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8DCA5CD-110A-C419-87F1-D12068D2A793}"/>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0AC8D20B-46D2-B233-C17F-AFDC59E578ED}"/>
              </a:ext>
            </a:extLst>
          </p:cNvPr>
          <p:cNvSpPr txBox="1"/>
          <p:nvPr/>
        </p:nvSpPr>
        <p:spPr>
          <a:xfrm>
            <a:off x="-3886200" y="4495800"/>
            <a:ext cx="15113000" cy="2184400"/>
          </a:xfrm>
          <a:prstGeom prst="rect">
            <a:avLst/>
          </a:prstGeom>
        </p:spPr>
        <p:txBody>
          <a:bodyPr rtlCol="0" anchor="t"/>
          <a:lstStyle/>
          <a:p>
            <a:pPr lvl="0" algn="ctr">
              <a:lnSpc>
                <a:spcPct val="116199"/>
              </a:lnSpc>
            </a:pPr>
            <a:r>
              <a:rPr lang="en-US" altLang="ko-KR" sz="6000" spc="-153" dirty="0" err="1">
                <a:solidFill>
                  <a:schemeClr val="bg1"/>
                </a:solidFill>
                <a:latin typeface="Gmarket Sans Medium"/>
                <a:ea typeface="Gmarket Sans Medium"/>
              </a:rPr>
              <a:t>Common_module</a:t>
            </a:r>
            <a:endParaRPr lang="en-US" altLang="ko-KR" sz="6000" spc="-153" dirty="0">
              <a:solidFill>
                <a:schemeClr val="bg1"/>
              </a:solidFill>
              <a:latin typeface="Gmarket Sans Medium"/>
              <a:ea typeface="Gmarket Sans Medium"/>
            </a:endParaRPr>
          </a:p>
          <a:p>
            <a:pPr lvl="0" algn="ctr">
              <a:lnSpc>
                <a:spcPct val="116199"/>
              </a:lnSpc>
            </a:pPr>
            <a:r>
              <a:rPr lang="en-US" altLang="ko-KR" sz="6000" spc="-153" dirty="0">
                <a:solidFill>
                  <a:schemeClr val="bg1"/>
                </a:solidFill>
                <a:latin typeface="Gmarket Sans Medium"/>
                <a:ea typeface="Gmarket Sans Medium"/>
              </a:rPr>
              <a:t>.py</a:t>
            </a:r>
            <a:endParaRPr lang="ko-KR" altLang="ko-KR" sz="6000" spc="-153" dirty="0">
              <a:solidFill>
                <a:schemeClr val="bg1"/>
              </a:solidFill>
              <a:ea typeface="Gmarket Sans Medium"/>
            </a:endParaRPr>
          </a:p>
        </p:txBody>
      </p:sp>
      <p:sp>
        <p:nvSpPr>
          <p:cNvPr id="9" name="TextBox 4">
            <a:extLst>
              <a:ext uri="{FF2B5EF4-FFF2-40B4-BE49-F238E27FC236}">
                <a16:creationId xmlns:a16="http://schemas.microsoft.com/office/drawing/2014/main" id="{94F0BE39-D6C3-FBFA-32F6-0EE07E7CC4CA}"/>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CD7BEC5E-E097-CA75-8A9F-DE7D1C752BBF}"/>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24~42 </a:t>
            </a:r>
            <a:r>
              <a:rPr lang="ko-KR" altLang="en-US" sz="4000" b="0" i="0" u="none" strike="noStrike" spc="-153" dirty="0">
                <a:latin typeface="Gmarket Sans Medium"/>
                <a:ea typeface="Gmarket Sans Medium"/>
              </a:rPr>
              <a:t>호출된 </a:t>
            </a:r>
            <a:r>
              <a:rPr lang="en-US" altLang="ko-KR" sz="4000" b="0" i="0" u="none" strike="noStrike" spc="-153" dirty="0" err="1">
                <a:latin typeface="Gmarket Sans Medium"/>
                <a:ea typeface="Gmarket Sans Medium"/>
              </a:rPr>
              <a:t>json</a:t>
            </a:r>
            <a:r>
              <a:rPr lang="ko-KR" altLang="en-US" sz="4000" b="0" i="0" u="none" strike="noStrike" spc="-153" dirty="0">
                <a:latin typeface="Gmarket Sans Medium"/>
                <a:ea typeface="Gmarket Sans Medium"/>
              </a:rPr>
              <a:t>파일을 전역변수에 넣을 함수생성</a:t>
            </a:r>
            <a:endParaRPr lang="en-US" altLang="ko-KR" sz="4000" b="0" i="0" u="none" strike="noStrike" spc="-153" dirty="0">
              <a:latin typeface="Gmarket Sans Medium"/>
              <a:ea typeface="Gmarket Sans Medium"/>
            </a:endParaRPr>
          </a:p>
          <a:p>
            <a:pPr lvl="0" algn="ctr">
              <a:lnSpc>
                <a:spcPct val="116199"/>
              </a:lnSpc>
            </a:pPr>
            <a:r>
              <a:rPr lang="en-US" altLang="ko-KR" sz="4000" spc="-153" dirty="0">
                <a:latin typeface="Gmarket Sans Medium"/>
                <a:ea typeface="Gmarket Sans Medium"/>
              </a:rPr>
              <a:t>43~46 </a:t>
            </a:r>
            <a:r>
              <a:rPr lang="ko-KR" altLang="en-US" sz="4000" spc="-153" dirty="0">
                <a:latin typeface="Gmarket Sans Medium"/>
                <a:ea typeface="Gmarket Sans Medium"/>
              </a:rPr>
              <a:t>입력한 데이터를 </a:t>
            </a:r>
            <a:r>
              <a:rPr lang="en-US" altLang="ko-KR" sz="4000" spc="-153" dirty="0" err="1">
                <a:latin typeface="Gmarket Sans Medium"/>
                <a:ea typeface="Gmarket Sans Medium"/>
              </a:rPr>
              <a:t>json</a:t>
            </a:r>
            <a:r>
              <a:rPr lang="ko-KR" altLang="en-US" sz="4000" spc="-153" dirty="0">
                <a:latin typeface="Gmarket Sans Medium"/>
                <a:ea typeface="Gmarket Sans Medium"/>
              </a:rPr>
              <a:t>파일에 저장시키는 함수를 생성</a:t>
            </a: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E230EF11-9F6F-7FD7-322C-DCC24F4F60AA}"/>
              </a:ext>
            </a:extLst>
          </p:cNvPr>
          <p:cNvPicPr>
            <a:picLocks noChangeAspect="1"/>
          </p:cNvPicPr>
          <p:nvPr/>
        </p:nvPicPr>
        <p:blipFill>
          <a:blip r:embed="rId3"/>
          <a:stretch>
            <a:fillRect/>
          </a:stretch>
        </p:blipFill>
        <p:spPr>
          <a:xfrm>
            <a:off x="8305800" y="533400"/>
            <a:ext cx="15797018" cy="7620000"/>
          </a:xfrm>
          <a:prstGeom prst="rect">
            <a:avLst/>
          </a:prstGeom>
        </p:spPr>
      </p:pic>
    </p:spTree>
    <p:extLst>
      <p:ext uri="{BB962C8B-B14F-4D97-AF65-F5344CB8AC3E}">
        <p14:creationId xmlns:p14="http://schemas.microsoft.com/office/powerpoint/2010/main" val="4006115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70EB7-57CE-2F7D-A7F6-5349C40C689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8AAE7C7-7A2F-ACD8-EA87-57F25CB8DE0E}"/>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A67130C0-FB57-8640-807A-33A876672038}"/>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Admin_ui.py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C90583B9-BF7C-4BCF-98ED-02E2E943CAAC}"/>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8C081CC2-7D6D-3D4B-8E94-281B38059E90}"/>
              </a:ext>
            </a:extLst>
          </p:cNvPr>
          <p:cNvSpPr txBox="1"/>
          <p:nvPr/>
        </p:nvSpPr>
        <p:spPr>
          <a:xfrm>
            <a:off x="5943600" y="102235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38~50 </a:t>
            </a:r>
            <a:r>
              <a:rPr lang="ko-KR" altLang="en-US" sz="4000" b="0" i="0" u="none" strike="noStrike" spc="-153" dirty="0">
                <a:latin typeface="Gmarket Sans Medium"/>
                <a:ea typeface="Gmarket Sans Medium"/>
              </a:rPr>
              <a:t>메뉴버튼 생성 및 콘텐츠 생성</a:t>
            </a:r>
            <a:endParaRPr lang="en-US" altLang="ko-KR" sz="4000" b="0" i="0" u="none" strike="noStrike" spc="-153" dirty="0">
              <a:latin typeface="Gmarket Sans Medium"/>
              <a:ea typeface="Gmarket Sans Medium"/>
            </a:endParaRPr>
          </a:p>
          <a:p>
            <a:pPr lvl="0" algn="ctr">
              <a:lnSpc>
                <a:spcPct val="116199"/>
              </a:lnSpc>
            </a:pPr>
            <a:r>
              <a:rPr lang="en-US" altLang="ko-KR" sz="4000" spc="-153" dirty="0">
                <a:latin typeface="Gmarket Sans Medium"/>
                <a:ea typeface="Gmarket Sans Medium"/>
              </a:rPr>
              <a:t>51~60 </a:t>
            </a:r>
            <a:r>
              <a:rPr lang="ko-KR" altLang="en-US" sz="4000" spc="-153" dirty="0">
                <a:latin typeface="Gmarket Sans Medium"/>
                <a:ea typeface="Gmarket Sans Medium"/>
              </a:rPr>
              <a:t>학생 상태를 관리해주는 함수를 생성</a:t>
            </a:r>
            <a:endParaRPr lang="en-US" altLang="ko-KR" sz="4000" b="0" i="0" u="none" strike="noStrike" spc="-153" dirty="0">
              <a:latin typeface="Gmarket Sans Medium"/>
              <a:ea typeface="Gmarket Sans Medium"/>
            </a:endParaRPr>
          </a:p>
        </p:txBody>
      </p:sp>
      <p:pic>
        <p:nvPicPr>
          <p:cNvPr id="8" name="그림 7" descr="텍스트, 스크린샷, 폰트이(가) 표시된 사진&#10;&#10;AI 생성 콘텐츠는 정확하지 않을 수 있습니다.">
            <a:extLst>
              <a:ext uri="{FF2B5EF4-FFF2-40B4-BE49-F238E27FC236}">
                <a16:creationId xmlns:a16="http://schemas.microsoft.com/office/drawing/2014/main" id="{6405FAF6-7EE4-067F-4F4E-31ADFA3C84F1}"/>
              </a:ext>
            </a:extLst>
          </p:cNvPr>
          <p:cNvPicPr>
            <a:picLocks noChangeAspect="1"/>
          </p:cNvPicPr>
          <p:nvPr/>
        </p:nvPicPr>
        <p:blipFill>
          <a:blip r:embed="rId3"/>
          <a:stretch>
            <a:fillRect/>
          </a:stretch>
        </p:blipFill>
        <p:spPr>
          <a:xfrm>
            <a:off x="8106376" y="1066800"/>
            <a:ext cx="18585869" cy="6401693"/>
          </a:xfrm>
          <a:prstGeom prst="rect">
            <a:avLst/>
          </a:prstGeom>
        </p:spPr>
      </p:pic>
    </p:spTree>
    <p:extLst>
      <p:ext uri="{BB962C8B-B14F-4D97-AF65-F5344CB8AC3E}">
        <p14:creationId xmlns:p14="http://schemas.microsoft.com/office/powerpoint/2010/main" val="71188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66DF6-EBAD-C99D-41A0-E39D55BA4AC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14C46A5-8912-D74D-0CE2-A5E65A2CB72C}"/>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5B069E92-F781-9E5B-11B3-080CF8960A83}"/>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Admin_ui.py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69DC036B-1D48-4ECC-A5AE-17C8BCBD2B2A}"/>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5CC17B75-F5B3-90EC-585C-5D5D4B78CAD1}"/>
              </a:ext>
            </a:extLst>
          </p:cNvPr>
          <p:cNvSpPr txBox="1"/>
          <p:nvPr/>
        </p:nvSpPr>
        <p:spPr>
          <a:xfrm>
            <a:off x="5943600" y="9144000"/>
            <a:ext cx="19583400" cy="3508375"/>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61 ~ 79</a:t>
            </a:r>
            <a:r>
              <a:rPr lang="ko-KR" altLang="en-US" sz="4000" b="0" i="0" u="none" strike="noStrike" spc="-153" dirty="0">
                <a:latin typeface="Gmarket Sans Medium"/>
                <a:ea typeface="Gmarket Sans Medium"/>
              </a:rPr>
              <a:t>학생 명단 관리하는 함수를 생성</a:t>
            </a: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369A55E4-880A-031E-37F0-2700C9CF52C3}"/>
              </a:ext>
            </a:extLst>
          </p:cNvPr>
          <p:cNvPicPr>
            <a:picLocks noChangeAspect="1"/>
          </p:cNvPicPr>
          <p:nvPr/>
        </p:nvPicPr>
        <p:blipFill>
          <a:blip r:embed="rId3"/>
          <a:stretch>
            <a:fillRect/>
          </a:stretch>
        </p:blipFill>
        <p:spPr>
          <a:xfrm>
            <a:off x="7848600" y="533400"/>
            <a:ext cx="16128076" cy="6716062"/>
          </a:xfrm>
          <a:prstGeom prst="rect">
            <a:avLst/>
          </a:prstGeom>
        </p:spPr>
      </p:pic>
    </p:spTree>
    <p:extLst>
      <p:ext uri="{BB962C8B-B14F-4D97-AF65-F5344CB8AC3E}">
        <p14:creationId xmlns:p14="http://schemas.microsoft.com/office/powerpoint/2010/main" val="372732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0"/>
            <a:ext cx="7620000" cy="13716000"/>
          </a:xfrm>
          <a:prstGeom prst="rect">
            <a:avLst/>
          </a:prstGeom>
        </p:spPr>
      </p:pic>
      <p:sp>
        <p:nvSpPr>
          <p:cNvPr id="3" name="TextBox 3"/>
          <p:cNvSpPr txBox="1"/>
          <p:nvPr/>
        </p:nvSpPr>
        <p:spPr>
          <a:xfrm>
            <a:off x="533400" y="1327149"/>
            <a:ext cx="6553200" cy="1181100"/>
          </a:xfrm>
          <a:prstGeom prst="rect">
            <a:avLst/>
          </a:prstGeom>
        </p:spPr>
        <p:txBody>
          <a:bodyPr rtlCol="0" anchor="b"/>
          <a:lstStyle/>
          <a:p>
            <a:pPr lvl="0" algn="l">
              <a:lnSpc>
                <a:spcPct val="116199"/>
              </a:lnSpc>
            </a:pPr>
            <a:r>
              <a:rPr lang="en" sz="9600" b="0" i="0" u="none" strike="noStrike" spc="-333" dirty="0">
                <a:solidFill>
                  <a:srgbClr val="FFFFFF"/>
                </a:solidFill>
                <a:ea typeface="Gmarket Sans Medium"/>
              </a:rPr>
              <a:t>목차</a:t>
            </a:r>
          </a:p>
        </p:txBody>
      </p:sp>
      <p:sp>
        <p:nvSpPr>
          <p:cNvPr id="5" name="TextBox 5"/>
          <p:cNvSpPr txBox="1"/>
          <p:nvPr/>
        </p:nvSpPr>
        <p:spPr>
          <a:xfrm>
            <a:off x="12933405" y="2000071"/>
            <a:ext cx="7899400" cy="622300"/>
          </a:xfrm>
          <a:prstGeom prst="rect">
            <a:avLst/>
          </a:prstGeom>
        </p:spPr>
        <p:txBody>
          <a:bodyPr rtlCol="0" anchor="b"/>
          <a:lstStyle/>
          <a:p>
            <a:pPr lvl="0" algn="ctr">
              <a:lnSpc>
                <a:spcPct val="116199"/>
              </a:lnSpc>
            </a:pPr>
            <a:r>
              <a:rPr lang="ko-KR" altLang="en-US" sz="7200" dirty="0">
                <a:solidFill>
                  <a:srgbClr val="527CFF"/>
                </a:solidFill>
                <a:latin typeface="Gmarket Sans Medium"/>
                <a:ea typeface="Gmarket Sans Medium"/>
              </a:rPr>
              <a:t>문제 상황</a:t>
            </a:r>
            <a:endParaRPr lang="ko-KR" sz="7200" b="0" i="0" u="none" strike="noStrike" dirty="0">
              <a:solidFill>
                <a:srgbClr val="527CFF"/>
              </a:solidFill>
              <a:ea typeface="Gmarket Sans Medium"/>
            </a:endParaRPr>
          </a:p>
        </p:txBody>
      </p:sp>
      <p:sp>
        <p:nvSpPr>
          <p:cNvPr id="7" name="TextBox 7"/>
          <p:cNvSpPr txBox="1"/>
          <p:nvPr/>
        </p:nvSpPr>
        <p:spPr>
          <a:xfrm>
            <a:off x="8839200" y="2362200"/>
            <a:ext cx="7886700" cy="1638300"/>
          </a:xfrm>
          <a:prstGeom prst="rect">
            <a:avLst/>
          </a:prstGeom>
        </p:spPr>
        <p:txBody>
          <a:bodyPr rtlCol="0" anchor="t"/>
          <a:lstStyle/>
          <a:p>
            <a:pPr lvl="0" algn="l">
              <a:lnSpc>
                <a:spcPct val="116199"/>
              </a:lnSpc>
            </a:pPr>
            <a:endParaRPr lang="ko-KR" sz="3070" b="0" i="0" u="none" strike="noStrike" dirty="0">
              <a:solidFill>
                <a:srgbClr val="96AFFF"/>
              </a:solidFill>
              <a:ea typeface="Gmarket Sans Medium"/>
            </a:endParaRPr>
          </a:p>
        </p:txBody>
      </p:sp>
      <p:sp>
        <p:nvSpPr>
          <p:cNvPr id="9" name="TextBox 9"/>
          <p:cNvSpPr txBox="1"/>
          <p:nvPr/>
        </p:nvSpPr>
        <p:spPr>
          <a:xfrm>
            <a:off x="13106400" y="6425893"/>
            <a:ext cx="7899400" cy="622300"/>
          </a:xfrm>
          <a:prstGeom prst="rect">
            <a:avLst/>
          </a:prstGeom>
        </p:spPr>
        <p:txBody>
          <a:bodyPr rtlCol="0" anchor="b"/>
          <a:lstStyle/>
          <a:p>
            <a:pPr lvl="0" algn="ctr">
              <a:lnSpc>
                <a:spcPct val="116199"/>
              </a:lnSpc>
            </a:pPr>
            <a:r>
              <a:rPr lang="ko-KR" sz="7200" b="0" i="0" u="none" strike="noStrike" dirty="0">
                <a:solidFill>
                  <a:srgbClr val="527CFF"/>
                </a:solidFill>
                <a:ea typeface="Gmarket Sans Medium"/>
              </a:rPr>
              <a:t>코드</a:t>
            </a:r>
            <a:r>
              <a:rPr lang="en-US" sz="7200" b="0" i="0" u="none" strike="noStrike" dirty="0">
                <a:solidFill>
                  <a:srgbClr val="527CFF"/>
                </a:solidFill>
                <a:latin typeface="Gmarket Sans Medium"/>
              </a:rPr>
              <a:t> </a:t>
            </a:r>
            <a:r>
              <a:rPr lang="ko-KR" sz="7200" b="0" i="0" u="none" strike="noStrike" dirty="0">
                <a:solidFill>
                  <a:srgbClr val="527CFF"/>
                </a:solidFill>
                <a:ea typeface="Gmarket Sans Medium"/>
              </a:rPr>
              <a:t>설명</a:t>
            </a:r>
            <a:r>
              <a:rPr lang="en-US" altLang="ko-KR" sz="7200" b="0" i="0" u="none" strike="noStrike" dirty="0">
                <a:solidFill>
                  <a:srgbClr val="527CFF"/>
                </a:solidFill>
                <a:ea typeface="Gmarket Sans Medium"/>
              </a:rPr>
              <a:t>/</a:t>
            </a:r>
            <a:r>
              <a:rPr lang="ko-KR" altLang="en-US" sz="7200" b="0" i="0" u="none" strike="noStrike" dirty="0">
                <a:solidFill>
                  <a:srgbClr val="527CFF"/>
                </a:solidFill>
                <a:ea typeface="Gmarket Sans Medium"/>
              </a:rPr>
              <a:t>실행</a:t>
            </a:r>
            <a:endParaRPr lang="ko-KR" sz="7200" b="0" i="0" u="none" strike="noStrike" dirty="0">
              <a:solidFill>
                <a:srgbClr val="527CFF"/>
              </a:solidFill>
              <a:ea typeface="Gmarket Sans Medium"/>
            </a:endParaRPr>
          </a:p>
        </p:txBody>
      </p:sp>
      <p:grpSp>
        <p:nvGrpSpPr>
          <p:cNvPr id="31" name="그룹 30">
            <a:extLst>
              <a:ext uri="{FF2B5EF4-FFF2-40B4-BE49-F238E27FC236}">
                <a16:creationId xmlns:a16="http://schemas.microsoft.com/office/drawing/2014/main" id="{F1DEC43D-BBEF-1C46-AEF8-A952041F8C62}"/>
              </a:ext>
            </a:extLst>
          </p:cNvPr>
          <p:cNvGrpSpPr/>
          <p:nvPr/>
        </p:nvGrpSpPr>
        <p:grpSpPr>
          <a:xfrm>
            <a:off x="7989330" y="5393978"/>
            <a:ext cx="2953265" cy="2102753"/>
            <a:chOff x="7989330" y="5393978"/>
            <a:chExt cx="2953265" cy="2102753"/>
          </a:xfrm>
        </p:grpSpPr>
        <p:pic>
          <p:nvPicPr>
            <p:cNvPr id="8" name="Picture 8"/>
            <p:cNvPicPr>
              <a:picLocks noChangeAspect="1"/>
            </p:cNvPicPr>
            <p:nvPr/>
          </p:nvPicPr>
          <p:blipFill>
            <a:blip r:embed="rId3">
              <a:alphaModFix amt="90000"/>
            </a:blip>
            <a:stretch>
              <a:fillRect/>
            </a:stretch>
          </p:blipFill>
          <p:spPr>
            <a:xfrm>
              <a:off x="7989330" y="5393978"/>
              <a:ext cx="2953265" cy="2102753"/>
            </a:xfrm>
            <a:prstGeom prst="rect">
              <a:avLst/>
            </a:prstGeom>
          </p:spPr>
        </p:pic>
        <p:sp>
          <p:nvSpPr>
            <p:cNvPr id="10" name="TextBox 10"/>
            <p:cNvSpPr txBox="1"/>
            <p:nvPr/>
          </p:nvSpPr>
          <p:spPr>
            <a:xfrm>
              <a:off x="8366815" y="5687444"/>
              <a:ext cx="2198295" cy="1558938"/>
            </a:xfrm>
            <a:prstGeom prst="rect">
              <a:avLst/>
            </a:prstGeom>
          </p:spPr>
          <p:txBody>
            <a:bodyPr rtlCol="0" anchor="ctr"/>
            <a:lstStyle/>
            <a:p>
              <a:pPr lvl="0" algn="ctr">
                <a:lnSpc>
                  <a:spcPct val="116199"/>
                </a:lnSpc>
              </a:pPr>
              <a:r>
                <a:rPr lang="en" sz="5400" b="0" i="0" u="none" strike="noStrike" dirty="0">
                  <a:solidFill>
                    <a:srgbClr val="FFFFFF"/>
                  </a:solidFill>
                  <a:latin typeface="Gmarket Sans Bold"/>
                </a:rPr>
                <a:t>0</a:t>
              </a:r>
              <a:r>
                <a:rPr lang="en" sz="5400" dirty="0">
                  <a:solidFill>
                    <a:srgbClr val="FFFFFF"/>
                  </a:solidFill>
                  <a:latin typeface="Gmarket Sans Bold"/>
                </a:rPr>
                <a:t>2</a:t>
              </a:r>
              <a:endParaRPr lang="en" sz="5400" b="0" i="0" u="none" strike="noStrike" dirty="0">
                <a:solidFill>
                  <a:srgbClr val="FFFFFF"/>
                </a:solidFill>
                <a:latin typeface="Gmarket Sans Bold"/>
              </a:endParaRPr>
            </a:p>
          </p:txBody>
        </p:sp>
      </p:grpSp>
      <p:sp>
        <p:nvSpPr>
          <p:cNvPr id="14" name="TextBox 14"/>
          <p:cNvSpPr txBox="1"/>
          <p:nvPr/>
        </p:nvSpPr>
        <p:spPr>
          <a:xfrm>
            <a:off x="8315754" y="10787747"/>
            <a:ext cx="2276733" cy="1361720"/>
          </a:xfrm>
          <a:prstGeom prst="rect">
            <a:avLst/>
          </a:prstGeom>
        </p:spPr>
        <p:txBody>
          <a:bodyPr rtlCol="0" anchor="ctr"/>
          <a:lstStyle/>
          <a:p>
            <a:pPr lvl="0" algn="ctr">
              <a:lnSpc>
                <a:spcPct val="116199"/>
              </a:lnSpc>
            </a:pPr>
            <a:r>
              <a:rPr lang="en" sz="3078" b="0" i="0" u="none" strike="noStrike" dirty="0">
                <a:solidFill>
                  <a:srgbClr val="FFFFFF"/>
                </a:solidFill>
                <a:latin typeface="Gmarket Sans Bold"/>
              </a:rPr>
              <a:t>03</a:t>
            </a:r>
          </a:p>
        </p:txBody>
      </p:sp>
      <p:sp>
        <p:nvSpPr>
          <p:cNvPr id="17" name="TextBox 17"/>
          <p:cNvSpPr txBox="1"/>
          <p:nvPr/>
        </p:nvSpPr>
        <p:spPr>
          <a:xfrm>
            <a:off x="12929286" y="11482197"/>
            <a:ext cx="7899400" cy="622300"/>
          </a:xfrm>
          <a:prstGeom prst="rect">
            <a:avLst/>
          </a:prstGeom>
        </p:spPr>
        <p:txBody>
          <a:bodyPr rtlCol="0" anchor="b"/>
          <a:lstStyle/>
          <a:p>
            <a:pPr lvl="0" algn="ctr">
              <a:lnSpc>
                <a:spcPct val="116199"/>
              </a:lnSpc>
            </a:pPr>
            <a:r>
              <a:rPr lang="ko-KR" sz="7200" b="0" i="0" u="none" strike="noStrike" dirty="0" err="1">
                <a:solidFill>
                  <a:srgbClr val="527CFF"/>
                </a:solidFill>
                <a:ea typeface="Gmarket Sans Medium"/>
              </a:rPr>
              <a:t>느낀점</a:t>
            </a:r>
            <a:endParaRPr lang="ko-KR" sz="7200" b="0" i="0" u="none" strike="noStrike" dirty="0">
              <a:solidFill>
                <a:srgbClr val="527CFF"/>
              </a:solidFill>
              <a:ea typeface="Gmarket Sans Medium"/>
            </a:endParaRPr>
          </a:p>
        </p:txBody>
      </p:sp>
      <p:sp>
        <p:nvSpPr>
          <p:cNvPr id="21" name="TextBox 21"/>
          <p:cNvSpPr txBox="1"/>
          <p:nvPr/>
        </p:nvSpPr>
        <p:spPr>
          <a:xfrm>
            <a:off x="19329400" y="9296400"/>
            <a:ext cx="1257300" cy="546100"/>
          </a:xfrm>
          <a:prstGeom prst="rect">
            <a:avLst/>
          </a:prstGeom>
        </p:spPr>
        <p:txBody>
          <a:bodyPr rtlCol="0" anchor="ctr"/>
          <a:lstStyle/>
          <a:p>
            <a:pPr lvl="0" algn="ctr">
              <a:lnSpc>
                <a:spcPct val="116199"/>
              </a:lnSpc>
            </a:pPr>
            <a:r>
              <a:rPr lang="en" sz="3078" b="0" i="0" u="none" strike="noStrike" dirty="0">
                <a:solidFill>
                  <a:srgbClr val="FFFFFF"/>
                </a:solidFill>
                <a:latin typeface="Gmarket Sans Bold"/>
              </a:rPr>
              <a:t>05</a:t>
            </a:r>
          </a:p>
        </p:txBody>
      </p:sp>
      <p:grpSp>
        <p:nvGrpSpPr>
          <p:cNvPr id="32" name="그룹 31">
            <a:extLst>
              <a:ext uri="{FF2B5EF4-FFF2-40B4-BE49-F238E27FC236}">
                <a16:creationId xmlns:a16="http://schemas.microsoft.com/office/drawing/2014/main" id="{D2F2C378-A6BF-AA48-A11A-B510A8103C79}"/>
              </a:ext>
            </a:extLst>
          </p:cNvPr>
          <p:cNvGrpSpPr/>
          <p:nvPr/>
        </p:nvGrpSpPr>
        <p:grpSpPr>
          <a:xfrm>
            <a:off x="8077200" y="10289163"/>
            <a:ext cx="2953265" cy="2102753"/>
            <a:chOff x="7989330" y="5393978"/>
            <a:chExt cx="2953265" cy="2102753"/>
          </a:xfrm>
        </p:grpSpPr>
        <p:pic>
          <p:nvPicPr>
            <p:cNvPr id="33" name="Picture 8">
              <a:extLst>
                <a:ext uri="{FF2B5EF4-FFF2-40B4-BE49-F238E27FC236}">
                  <a16:creationId xmlns:a16="http://schemas.microsoft.com/office/drawing/2014/main" id="{6D626ABC-DD0E-A565-E47C-E1BFE0EA09AD}"/>
                </a:ext>
              </a:extLst>
            </p:cNvPr>
            <p:cNvPicPr>
              <a:picLocks noChangeAspect="1"/>
            </p:cNvPicPr>
            <p:nvPr/>
          </p:nvPicPr>
          <p:blipFill>
            <a:blip r:embed="rId3">
              <a:alphaModFix amt="90000"/>
            </a:blip>
            <a:stretch>
              <a:fillRect/>
            </a:stretch>
          </p:blipFill>
          <p:spPr>
            <a:xfrm>
              <a:off x="7989330" y="5393978"/>
              <a:ext cx="2953265" cy="2102753"/>
            </a:xfrm>
            <a:prstGeom prst="rect">
              <a:avLst/>
            </a:prstGeom>
          </p:spPr>
        </p:pic>
        <p:sp>
          <p:nvSpPr>
            <p:cNvPr id="34" name="TextBox 10">
              <a:extLst>
                <a:ext uri="{FF2B5EF4-FFF2-40B4-BE49-F238E27FC236}">
                  <a16:creationId xmlns:a16="http://schemas.microsoft.com/office/drawing/2014/main" id="{70DE7520-68E6-ADDA-A4B1-597591145661}"/>
                </a:ext>
              </a:extLst>
            </p:cNvPr>
            <p:cNvSpPr txBox="1"/>
            <p:nvPr/>
          </p:nvSpPr>
          <p:spPr>
            <a:xfrm>
              <a:off x="8366815" y="5687444"/>
              <a:ext cx="2198295" cy="1558938"/>
            </a:xfrm>
            <a:prstGeom prst="rect">
              <a:avLst/>
            </a:prstGeom>
          </p:spPr>
          <p:txBody>
            <a:bodyPr rtlCol="0" anchor="ctr"/>
            <a:lstStyle/>
            <a:p>
              <a:pPr lvl="0" algn="ctr">
                <a:lnSpc>
                  <a:spcPct val="116199"/>
                </a:lnSpc>
              </a:pPr>
              <a:r>
                <a:rPr lang="en" sz="5400" b="0" i="0" u="none" strike="noStrike" dirty="0">
                  <a:solidFill>
                    <a:srgbClr val="FFFFFF"/>
                  </a:solidFill>
                  <a:latin typeface="Gmarket Sans Bold"/>
                </a:rPr>
                <a:t>03</a:t>
              </a:r>
            </a:p>
          </p:txBody>
        </p:sp>
      </p:grpSp>
      <p:grpSp>
        <p:nvGrpSpPr>
          <p:cNvPr id="35" name="그룹 34">
            <a:extLst>
              <a:ext uri="{FF2B5EF4-FFF2-40B4-BE49-F238E27FC236}">
                <a16:creationId xmlns:a16="http://schemas.microsoft.com/office/drawing/2014/main" id="{127E6483-ED48-CC13-4843-69A013F93173}"/>
              </a:ext>
            </a:extLst>
          </p:cNvPr>
          <p:cNvGrpSpPr/>
          <p:nvPr/>
        </p:nvGrpSpPr>
        <p:grpSpPr>
          <a:xfrm>
            <a:off x="7848600" y="866323"/>
            <a:ext cx="2953265" cy="2102753"/>
            <a:chOff x="7989330" y="5393978"/>
            <a:chExt cx="2953265" cy="2102753"/>
          </a:xfrm>
        </p:grpSpPr>
        <p:pic>
          <p:nvPicPr>
            <p:cNvPr id="36" name="Picture 8">
              <a:extLst>
                <a:ext uri="{FF2B5EF4-FFF2-40B4-BE49-F238E27FC236}">
                  <a16:creationId xmlns:a16="http://schemas.microsoft.com/office/drawing/2014/main" id="{5A1C24DC-3B18-71C4-1AFD-EA9AE2369B1D}"/>
                </a:ext>
              </a:extLst>
            </p:cNvPr>
            <p:cNvPicPr>
              <a:picLocks noChangeAspect="1"/>
            </p:cNvPicPr>
            <p:nvPr/>
          </p:nvPicPr>
          <p:blipFill>
            <a:blip r:embed="rId3">
              <a:alphaModFix amt="90000"/>
            </a:blip>
            <a:stretch>
              <a:fillRect/>
            </a:stretch>
          </p:blipFill>
          <p:spPr>
            <a:xfrm>
              <a:off x="7989330" y="5393978"/>
              <a:ext cx="2953265" cy="2102753"/>
            </a:xfrm>
            <a:prstGeom prst="rect">
              <a:avLst/>
            </a:prstGeom>
          </p:spPr>
        </p:pic>
        <p:sp>
          <p:nvSpPr>
            <p:cNvPr id="37" name="TextBox 10">
              <a:extLst>
                <a:ext uri="{FF2B5EF4-FFF2-40B4-BE49-F238E27FC236}">
                  <a16:creationId xmlns:a16="http://schemas.microsoft.com/office/drawing/2014/main" id="{544C0A0E-C8F1-AD8D-B001-F08ABDE8EA8F}"/>
                </a:ext>
              </a:extLst>
            </p:cNvPr>
            <p:cNvSpPr txBox="1"/>
            <p:nvPr/>
          </p:nvSpPr>
          <p:spPr>
            <a:xfrm>
              <a:off x="8366815" y="5687444"/>
              <a:ext cx="2198295" cy="1558938"/>
            </a:xfrm>
            <a:prstGeom prst="rect">
              <a:avLst/>
            </a:prstGeom>
          </p:spPr>
          <p:txBody>
            <a:bodyPr rtlCol="0" anchor="ctr"/>
            <a:lstStyle/>
            <a:p>
              <a:pPr lvl="0" algn="ctr">
                <a:lnSpc>
                  <a:spcPct val="116199"/>
                </a:lnSpc>
              </a:pPr>
              <a:r>
                <a:rPr lang="en" sz="5400" b="0" i="0" u="none" strike="noStrike" dirty="0">
                  <a:solidFill>
                    <a:srgbClr val="FFFFFF"/>
                  </a:solidFill>
                  <a:latin typeface="Gmarket Sans Bold"/>
                </a:rPr>
                <a:t>0</a:t>
              </a:r>
              <a:r>
                <a:rPr lang="en" sz="5400" dirty="0">
                  <a:solidFill>
                    <a:srgbClr val="FFFFFF"/>
                  </a:solidFill>
                  <a:latin typeface="Gmarket Sans Bold"/>
                </a:rPr>
                <a:t>1</a:t>
              </a:r>
              <a:endParaRPr lang="en" sz="5400" b="0" i="0" u="none" strike="noStrike" dirty="0">
                <a:solidFill>
                  <a:srgbClr val="FFFFFF"/>
                </a:solidFill>
                <a:latin typeface="Gmarket Sans Bold"/>
              </a:endParaRPr>
            </a:p>
          </p:txBody>
        </p:sp>
      </p:grpSp>
      <p:pic>
        <p:nvPicPr>
          <p:cNvPr id="2050" name="Picture 2" descr="120개 이상의 목차 스톡 일러스트, Royalty-Free 벡터 그래픽 및 클립 아트 - iStock">
            <a:extLst>
              <a:ext uri="{FF2B5EF4-FFF2-40B4-BE49-F238E27FC236}">
                <a16:creationId xmlns:a16="http://schemas.microsoft.com/office/drawing/2014/main" id="{56AD7A71-AFFC-2AC8-D7C6-0BB128E230B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14542" y1="20261" x2="14542" y2="20261"/>
                        <a14:foregroundMark x1="31699" y1="49673" x2="31699" y2="49673"/>
                        <a14:foregroundMark x1="31046" y1="27124" x2="31046" y2="27124"/>
                        <a14:foregroundMark x1="31046" y1="72059" x2="31046" y2="72059"/>
                        <a14:foregroundMark x1="56536" y1="50000" x2="56536" y2="50000"/>
                        <a14:foregroundMark x1="61928" y1="28268" x2="61928" y2="28268"/>
                        <a14:foregroundMark x1="63562" y1="71242" x2="63562" y2="71242"/>
                      </a14:backgroundRemoval>
                    </a14:imgEffect>
                  </a14:imgLayer>
                </a14:imgProps>
              </a:ext>
              <a:ext uri="{28A0092B-C50C-407E-A947-70E740481C1C}">
                <a14:useLocalDpi xmlns:a14="http://schemas.microsoft.com/office/drawing/2010/main" val="0"/>
              </a:ext>
            </a:extLst>
          </a:blip>
          <a:srcRect/>
          <a:stretch>
            <a:fillRect/>
          </a:stretch>
        </p:blipFill>
        <p:spPr bwMode="auto">
          <a:xfrm>
            <a:off x="138006" y="3527488"/>
            <a:ext cx="7241724" cy="7241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FA1E1-514A-7091-CA71-15BDCAAF148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157B0F1-3081-92AB-2648-F85EB596775D}"/>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A7F40294-B5E2-B36B-EF71-F5C826B6E395}"/>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Admin_ui.py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01D156E0-6EB2-03E1-CD2F-F80E8455FC46}"/>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23753C20-BD14-C8CA-79BD-F3E64B7766CC}"/>
              </a:ext>
            </a:extLst>
          </p:cNvPr>
          <p:cNvSpPr txBox="1"/>
          <p:nvPr/>
        </p:nvSpPr>
        <p:spPr>
          <a:xfrm>
            <a:off x="5715000" y="9650413"/>
            <a:ext cx="19583400" cy="3508375"/>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86~106 </a:t>
            </a:r>
            <a:r>
              <a:rPr lang="ko-KR" altLang="en-US" sz="4000" spc="-153" dirty="0">
                <a:latin typeface="Gmarket Sans Medium"/>
                <a:ea typeface="Gmarket Sans Medium"/>
              </a:rPr>
              <a:t>학생정보를 삭제</a:t>
            </a:r>
            <a:endParaRPr lang="en-US" altLang="ko-KR" sz="4000" b="0" i="0" u="none" strike="noStrike" spc="-153" dirty="0">
              <a:latin typeface="Gmarket Sans Medium"/>
              <a:ea typeface="Gmarket Sans Medium"/>
            </a:endParaRPr>
          </a:p>
        </p:txBody>
      </p:sp>
      <p:pic>
        <p:nvPicPr>
          <p:cNvPr id="3" name="그림 2" descr="텍스트, 스크린샷, 폰트이(가) 표시된 사진&#10;&#10;AI 생성 콘텐츠는 정확하지 않을 수 있습니다.">
            <a:extLst>
              <a:ext uri="{FF2B5EF4-FFF2-40B4-BE49-F238E27FC236}">
                <a16:creationId xmlns:a16="http://schemas.microsoft.com/office/drawing/2014/main" id="{D9B66449-5902-35B1-AE10-5BA9D2947FB7}"/>
              </a:ext>
            </a:extLst>
          </p:cNvPr>
          <p:cNvPicPr>
            <a:picLocks noChangeAspect="1"/>
          </p:cNvPicPr>
          <p:nvPr/>
        </p:nvPicPr>
        <p:blipFill>
          <a:blip r:embed="rId3"/>
          <a:srcRect t="17560"/>
          <a:stretch>
            <a:fillRect/>
          </a:stretch>
        </p:blipFill>
        <p:spPr>
          <a:xfrm>
            <a:off x="7772400" y="838200"/>
            <a:ext cx="17642762" cy="5913724"/>
          </a:xfrm>
          <a:prstGeom prst="rect">
            <a:avLst/>
          </a:prstGeom>
        </p:spPr>
      </p:pic>
    </p:spTree>
    <p:extLst>
      <p:ext uri="{BB962C8B-B14F-4D97-AF65-F5344CB8AC3E}">
        <p14:creationId xmlns:p14="http://schemas.microsoft.com/office/powerpoint/2010/main" val="2618823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750A3-BF37-41F8-9760-31D9897CB69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1071EE9-5431-A78D-F3DE-FF762D8A59CC}"/>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2D222108-803A-7823-58CA-E71664CF1B97}"/>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Admin_ui.py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43686E20-334D-7022-210F-6827B61DE901}"/>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8E957394-2B56-7559-3C5A-8F1D6AF67EE8}"/>
              </a:ext>
            </a:extLst>
          </p:cNvPr>
          <p:cNvSpPr txBox="1"/>
          <p:nvPr/>
        </p:nvSpPr>
        <p:spPr>
          <a:xfrm>
            <a:off x="5943600" y="102235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108 ~ 132 </a:t>
            </a:r>
            <a:r>
              <a:rPr lang="ko-KR" altLang="en-US" sz="4000" b="0" i="0" u="none" strike="noStrike" spc="-153" dirty="0">
                <a:latin typeface="Gmarket Sans Medium"/>
                <a:ea typeface="Gmarket Sans Medium"/>
              </a:rPr>
              <a:t>학적 </a:t>
            </a:r>
            <a:r>
              <a:rPr lang="ko-KR" altLang="en-US" sz="4000" b="0" i="0" u="none" strike="noStrike" spc="-153" dirty="0" err="1">
                <a:latin typeface="Gmarket Sans Medium"/>
                <a:ea typeface="Gmarket Sans Medium"/>
              </a:rPr>
              <a:t>변동승인하는</a:t>
            </a:r>
            <a:r>
              <a:rPr lang="ko-KR" altLang="en-US" sz="4000" b="0" i="0" u="none" strike="noStrike" spc="-153" dirty="0">
                <a:latin typeface="Gmarket Sans Medium"/>
                <a:ea typeface="Gmarket Sans Medium"/>
              </a:rPr>
              <a:t> 함수를 생성 및 </a:t>
            </a:r>
            <a:r>
              <a:rPr lang="en-US" altLang="ko-KR" sz="4000" b="0" i="0" u="none" strike="noStrike" spc="-153" dirty="0" err="1">
                <a:latin typeface="Gmarket Sans Medium"/>
                <a:ea typeface="Gmarket Sans Medium"/>
              </a:rPr>
              <a:t>tkinter</a:t>
            </a:r>
            <a:r>
              <a:rPr lang="ko-KR" altLang="en-US" sz="4000" b="0" i="0" u="none" strike="noStrike" spc="-153" dirty="0">
                <a:latin typeface="Gmarket Sans Medium"/>
                <a:ea typeface="Gmarket Sans Medium"/>
              </a:rPr>
              <a:t>로 </a:t>
            </a:r>
            <a:r>
              <a:rPr lang="ko-KR" altLang="en-US" sz="4000" spc="-153" dirty="0">
                <a:latin typeface="Gmarket Sans Medium"/>
                <a:ea typeface="Gmarket Sans Medium"/>
              </a:rPr>
              <a:t>라벨처리</a:t>
            </a: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4BCFB2FC-A28A-B9BB-D8B7-2D0BF1AA14DD}"/>
              </a:ext>
            </a:extLst>
          </p:cNvPr>
          <p:cNvPicPr>
            <a:picLocks noChangeAspect="1"/>
          </p:cNvPicPr>
          <p:nvPr/>
        </p:nvPicPr>
        <p:blipFill>
          <a:blip r:embed="rId3"/>
          <a:stretch>
            <a:fillRect/>
          </a:stretch>
        </p:blipFill>
        <p:spPr>
          <a:xfrm>
            <a:off x="7799726" y="914400"/>
            <a:ext cx="17928552" cy="7020905"/>
          </a:xfrm>
          <a:prstGeom prst="rect">
            <a:avLst/>
          </a:prstGeom>
        </p:spPr>
      </p:pic>
    </p:spTree>
    <p:extLst>
      <p:ext uri="{BB962C8B-B14F-4D97-AF65-F5344CB8AC3E}">
        <p14:creationId xmlns:p14="http://schemas.microsoft.com/office/powerpoint/2010/main" val="676874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04766-5A30-21B5-C087-FE2F4C7FC67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C1A503B-44C3-5CD1-AA3F-45C88CD09087}"/>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AF4B5F1A-B11A-1801-C59E-E84BD4ECD67B}"/>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Admin_ui.py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B71B19BD-6363-C80F-EDFC-30C2C08955D8}"/>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B92E9452-B10E-F520-9EE8-9BE2C7685FBC}"/>
              </a:ext>
            </a:extLst>
          </p:cNvPr>
          <p:cNvSpPr txBox="1"/>
          <p:nvPr/>
        </p:nvSpPr>
        <p:spPr>
          <a:xfrm>
            <a:off x="5943600" y="102235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134</a:t>
            </a:r>
            <a:r>
              <a:rPr lang="en-US" altLang="ko-KR" sz="4000" spc="-153" dirty="0">
                <a:latin typeface="Gmarket Sans Medium"/>
                <a:ea typeface="Gmarket Sans Medium"/>
              </a:rPr>
              <a:t>~152 : </a:t>
            </a:r>
            <a:r>
              <a:rPr lang="ko-KR" altLang="en-US" sz="4000" spc="-153" dirty="0">
                <a:latin typeface="Gmarket Sans Medium"/>
                <a:ea typeface="Gmarket Sans Medium"/>
              </a:rPr>
              <a:t>학적변동이 </a:t>
            </a:r>
            <a:r>
              <a:rPr lang="ko-KR" altLang="en-US" sz="4000" spc="-153" dirty="0" err="1">
                <a:latin typeface="Gmarket Sans Medium"/>
                <a:ea typeface="Gmarket Sans Medium"/>
              </a:rPr>
              <a:t>있을경우</a:t>
            </a:r>
            <a:r>
              <a:rPr lang="ko-KR" altLang="en-US" sz="4000" spc="-153" dirty="0">
                <a:latin typeface="Gmarket Sans Medium"/>
                <a:ea typeface="Gmarket Sans Medium"/>
              </a:rPr>
              <a:t> 알람이 가는 함수를 생성</a:t>
            </a:r>
            <a:endParaRPr lang="en-US" altLang="ko-KR" sz="4000" b="0" i="0" u="none" strike="noStrike" spc="-153" dirty="0">
              <a:latin typeface="Gmarket Sans Medium"/>
              <a:ea typeface="Gmarket Sans Medium"/>
            </a:endParaRPr>
          </a:p>
        </p:txBody>
      </p:sp>
      <p:pic>
        <p:nvPicPr>
          <p:cNvPr id="8" name="그림 7">
            <a:extLst>
              <a:ext uri="{FF2B5EF4-FFF2-40B4-BE49-F238E27FC236}">
                <a16:creationId xmlns:a16="http://schemas.microsoft.com/office/drawing/2014/main" id="{DEE05D4D-C456-BDFC-4D5E-E5356B1B96E9}"/>
              </a:ext>
            </a:extLst>
          </p:cNvPr>
          <p:cNvPicPr>
            <a:picLocks noChangeAspect="1"/>
          </p:cNvPicPr>
          <p:nvPr/>
        </p:nvPicPr>
        <p:blipFill>
          <a:blip r:embed="rId3"/>
          <a:stretch>
            <a:fillRect/>
          </a:stretch>
        </p:blipFill>
        <p:spPr>
          <a:xfrm>
            <a:off x="7924800" y="685800"/>
            <a:ext cx="18147658" cy="7010400"/>
          </a:xfrm>
          <a:prstGeom prst="rect">
            <a:avLst/>
          </a:prstGeom>
        </p:spPr>
      </p:pic>
    </p:spTree>
    <p:extLst>
      <p:ext uri="{BB962C8B-B14F-4D97-AF65-F5344CB8AC3E}">
        <p14:creationId xmlns:p14="http://schemas.microsoft.com/office/powerpoint/2010/main" val="2969658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65AC4-084A-14C1-4397-1153BA3D559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3127D80-A8C1-E16C-10A3-18BD8DE67C4F}"/>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5A7CBC31-CFD1-F46B-09E0-2718DF3BF9C4}"/>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Admin_ui.py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E9FDEBF7-3183-2D4C-B6F2-210A69F55302}"/>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A53D2380-7653-C30D-E7C0-CB8D1264BBF0}"/>
              </a:ext>
            </a:extLst>
          </p:cNvPr>
          <p:cNvSpPr txBox="1"/>
          <p:nvPr/>
        </p:nvSpPr>
        <p:spPr>
          <a:xfrm>
            <a:off x="5943600" y="102235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154</a:t>
            </a:r>
            <a:r>
              <a:rPr lang="en-US" altLang="ko-KR" sz="4000" spc="-153" dirty="0">
                <a:latin typeface="Gmarket Sans Medium"/>
                <a:ea typeface="Gmarket Sans Medium"/>
              </a:rPr>
              <a:t>~ 175 : </a:t>
            </a:r>
            <a:r>
              <a:rPr lang="ko-KR" altLang="en-US" sz="4000" spc="-153" dirty="0">
                <a:latin typeface="Gmarket Sans Medium"/>
                <a:ea typeface="Gmarket Sans Medium"/>
              </a:rPr>
              <a:t>공지사항을 관리하는 함수를 생성</a:t>
            </a:r>
            <a:endParaRPr lang="en-US" altLang="ko-KR" sz="4000" spc="-153" dirty="0">
              <a:latin typeface="Gmarket Sans Medium"/>
              <a:ea typeface="Gmarket Sans Medium"/>
            </a:endParaRPr>
          </a:p>
          <a:p>
            <a:pPr lvl="0" algn="ctr">
              <a:lnSpc>
                <a:spcPct val="116199"/>
              </a:lnSpc>
            </a:pPr>
            <a:endParaRPr lang="en-US" altLang="ko-KR" sz="4000" spc="-153" dirty="0">
              <a:latin typeface="Gmarket Sans Medium"/>
              <a:ea typeface="Gmarket Sans Medium"/>
            </a:endParaRPr>
          </a:p>
          <a:p>
            <a:pPr lvl="0" algn="ctr">
              <a:lnSpc>
                <a:spcPct val="116199"/>
              </a:lnSpc>
            </a:pPr>
            <a:r>
              <a:rPr lang="en-US" altLang="ko-KR" sz="4000" spc="-153" dirty="0">
                <a:latin typeface="Gmarket Sans Medium"/>
                <a:ea typeface="Gmarket Sans Medium"/>
              </a:rPr>
              <a:t>176~183 : </a:t>
            </a:r>
            <a:r>
              <a:rPr lang="ko-KR" altLang="en-US" sz="4000" spc="-153" dirty="0">
                <a:latin typeface="Gmarket Sans Medium"/>
                <a:ea typeface="Gmarket Sans Medium"/>
              </a:rPr>
              <a:t>제목과 내용을 새로운 창으로 만드는 함수를 </a:t>
            </a:r>
            <a:r>
              <a:rPr lang="en-US" altLang="ko-KR" sz="4000" spc="-153" dirty="0" err="1">
                <a:latin typeface="Gmarket Sans Medium"/>
                <a:ea typeface="Gmarket Sans Medium"/>
              </a:rPr>
              <a:t>tkinter</a:t>
            </a:r>
            <a:r>
              <a:rPr lang="ko-KR" altLang="en-US" sz="4000" spc="-153" dirty="0">
                <a:latin typeface="Gmarket Sans Medium"/>
                <a:ea typeface="Gmarket Sans Medium"/>
              </a:rPr>
              <a:t>와 결합</a:t>
            </a:r>
            <a:endParaRPr lang="en-US" altLang="ko-KR" sz="4000" b="0" i="0" u="none" strike="noStrike" spc="-153" dirty="0">
              <a:latin typeface="Gmarket Sans Medium"/>
              <a:ea typeface="Gmarket Sans Medium"/>
            </a:endParaRPr>
          </a:p>
        </p:txBody>
      </p:sp>
      <p:pic>
        <p:nvPicPr>
          <p:cNvPr id="5" name="그림 4" descr="텍스트, 스크린샷, 폰트이(가) 표시된 사진&#10;&#10;AI 생성 콘텐츠는 정확하지 않을 수 있습니다.">
            <a:extLst>
              <a:ext uri="{FF2B5EF4-FFF2-40B4-BE49-F238E27FC236}">
                <a16:creationId xmlns:a16="http://schemas.microsoft.com/office/drawing/2014/main" id="{D47ACECC-E8BA-4DAB-CA75-C9D69802E1EC}"/>
              </a:ext>
            </a:extLst>
          </p:cNvPr>
          <p:cNvPicPr>
            <a:picLocks noChangeAspect="1"/>
          </p:cNvPicPr>
          <p:nvPr/>
        </p:nvPicPr>
        <p:blipFill>
          <a:blip r:embed="rId3"/>
          <a:stretch>
            <a:fillRect/>
          </a:stretch>
        </p:blipFill>
        <p:spPr>
          <a:xfrm>
            <a:off x="7924800" y="694749"/>
            <a:ext cx="16871129" cy="8249801"/>
          </a:xfrm>
          <a:prstGeom prst="rect">
            <a:avLst/>
          </a:prstGeom>
        </p:spPr>
      </p:pic>
    </p:spTree>
    <p:extLst>
      <p:ext uri="{BB962C8B-B14F-4D97-AF65-F5344CB8AC3E}">
        <p14:creationId xmlns:p14="http://schemas.microsoft.com/office/powerpoint/2010/main" val="1714988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921ED-019C-6A52-A14C-834107D5643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548D8C8-8BF0-1A89-12EE-FC6D3E1FA2E3}"/>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96E451F2-DB59-C85A-F18C-4A9E7ECD2F77}"/>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Admin_ui.py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5F913A16-4E3D-3093-18EB-BD46AF4D51BC}"/>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65A1D42F-E251-F511-7381-76E093F3A007}"/>
              </a:ext>
            </a:extLst>
          </p:cNvPr>
          <p:cNvSpPr txBox="1"/>
          <p:nvPr/>
        </p:nvSpPr>
        <p:spPr>
          <a:xfrm>
            <a:off x="5943599" y="8747125"/>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185~192 </a:t>
            </a:r>
            <a:r>
              <a:rPr lang="ko-KR" altLang="en-US" sz="4000" b="0" i="0" u="none" strike="noStrike" spc="-153" dirty="0">
                <a:latin typeface="Gmarket Sans Medium"/>
                <a:ea typeface="Gmarket Sans Medium"/>
              </a:rPr>
              <a:t>공지사항 상세내용을 보여주는 함수를 생성</a:t>
            </a:r>
            <a:endParaRPr lang="en-US" altLang="ko-KR" sz="4000" b="0" i="0" u="none" strike="noStrike" spc="-153" dirty="0">
              <a:latin typeface="Gmarket Sans Medium"/>
              <a:ea typeface="Gmarket Sans Medium"/>
            </a:endParaRPr>
          </a:p>
        </p:txBody>
      </p:sp>
      <p:pic>
        <p:nvPicPr>
          <p:cNvPr id="4" name="그림 3" descr="텍스트, 폰트, 스크린샷, 라인이(가) 표시된 사진&#10;&#10;AI 생성 콘텐츠는 정확하지 않을 수 있습니다.">
            <a:extLst>
              <a:ext uri="{FF2B5EF4-FFF2-40B4-BE49-F238E27FC236}">
                <a16:creationId xmlns:a16="http://schemas.microsoft.com/office/drawing/2014/main" id="{801C1A63-36F9-BE1C-BF6E-B9A0C94FB1EE}"/>
              </a:ext>
            </a:extLst>
          </p:cNvPr>
          <p:cNvPicPr>
            <a:picLocks noChangeAspect="1"/>
          </p:cNvPicPr>
          <p:nvPr/>
        </p:nvPicPr>
        <p:blipFill>
          <a:blip r:embed="rId3"/>
          <a:stretch>
            <a:fillRect/>
          </a:stretch>
        </p:blipFill>
        <p:spPr>
          <a:xfrm>
            <a:off x="8229601" y="838200"/>
            <a:ext cx="15087600" cy="6486697"/>
          </a:xfrm>
          <a:prstGeom prst="rect">
            <a:avLst/>
          </a:prstGeom>
        </p:spPr>
      </p:pic>
    </p:spTree>
    <p:extLst>
      <p:ext uri="{BB962C8B-B14F-4D97-AF65-F5344CB8AC3E}">
        <p14:creationId xmlns:p14="http://schemas.microsoft.com/office/powerpoint/2010/main" val="1945757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2928F-9B21-F0E0-BE3A-30EAEF1B335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7775361-81F6-C522-056D-04790910A247}"/>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19E28409-71CA-48B6-F91F-9CC1E48681CD}"/>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Professor_ui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58DC3A70-4FE3-E4F8-861A-1E00234BB192}"/>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DD8BCF60-9EB3-644F-4057-6F46EBCFDBD8}"/>
              </a:ext>
            </a:extLst>
          </p:cNvPr>
          <p:cNvSpPr txBox="1"/>
          <p:nvPr/>
        </p:nvSpPr>
        <p:spPr>
          <a:xfrm>
            <a:off x="6019800" y="10048875"/>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1,2 </a:t>
            </a:r>
            <a:r>
              <a:rPr lang="en-US" altLang="ko-KR" sz="4000" b="0" i="0" u="none" strike="noStrike" spc="-153" dirty="0" err="1">
                <a:latin typeface="Gmarket Sans Medium"/>
                <a:ea typeface="Gmarket Sans Medium"/>
              </a:rPr>
              <a:t>tkinter</a:t>
            </a:r>
            <a:r>
              <a:rPr lang="en-US" altLang="ko-KR" sz="4000" b="0" i="0" u="none" strike="noStrike" spc="-153" dirty="0">
                <a:latin typeface="Gmarket Sans Medium"/>
                <a:ea typeface="Gmarket Sans Medium"/>
              </a:rPr>
              <a:t> </a:t>
            </a:r>
            <a:r>
              <a:rPr lang="ko-KR" altLang="en-US" sz="4000" b="0" i="0" u="none" strike="noStrike" spc="-153" dirty="0">
                <a:latin typeface="Gmarket Sans Medium"/>
                <a:ea typeface="Gmarket Sans Medium"/>
              </a:rPr>
              <a:t>라이브러리 사용</a:t>
            </a:r>
            <a:endParaRPr lang="en-US" altLang="ko-KR" sz="4000" b="0" i="0" u="none" strike="noStrike" spc="-153" dirty="0">
              <a:latin typeface="Gmarket Sans Medium"/>
              <a:ea typeface="Gmarket Sans Medium"/>
            </a:endParaRPr>
          </a:p>
          <a:p>
            <a:pPr lvl="0" algn="ctr">
              <a:lnSpc>
                <a:spcPct val="116199"/>
              </a:lnSpc>
            </a:pPr>
            <a:r>
              <a:rPr lang="en-US" altLang="ko-KR" sz="4000" spc="-153" dirty="0">
                <a:latin typeface="Gmarket Sans Medium"/>
                <a:ea typeface="Gmarket Sans Medium"/>
              </a:rPr>
              <a:t>3,4 data,</a:t>
            </a:r>
            <a:r>
              <a:rPr lang="ko-KR" altLang="en-US" sz="4000" spc="-153" dirty="0">
                <a:latin typeface="Gmarket Sans Medium"/>
                <a:ea typeface="Gmarket Sans Medium"/>
              </a:rPr>
              <a:t> </a:t>
            </a:r>
            <a:r>
              <a:rPr lang="en-US" altLang="ko-KR" sz="4000" spc="-153" dirty="0" err="1">
                <a:latin typeface="Gmarket Sans Medium"/>
                <a:ea typeface="Gmarket Sans Medium"/>
              </a:rPr>
              <a:t>common_module</a:t>
            </a:r>
            <a:r>
              <a:rPr lang="ko-KR" altLang="en-US" sz="4000" spc="-153" dirty="0">
                <a:latin typeface="Gmarket Sans Medium"/>
                <a:ea typeface="Gmarket Sans Medium"/>
              </a:rPr>
              <a:t> 모듈 사용</a:t>
            </a:r>
            <a:endParaRPr lang="en-US" altLang="ko-KR" sz="4000" spc="-153" dirty="0">
              <a:latin typeface="Gmarket Sans Medium"/>
              <a:ea typeface="Gmarket Sans Medium"/>
            </a:endParaRPr>
          </a:p>
          <a:p>
            <a:pPr lvl="0" algn="ctr">
              <a:lnSpc>
                <a:spcPct val="116199"/>
              </a:lnSpc>
            </a:pPr>
            <a:r>
              <a:rPr lang="en-US" altLang="ko-KR" sz="4000" b="0" i="0" u="none" strike="noStrike" spc="-153" dirty="0">
                <a:latin typeface="Gmarket Sans Medium"/>
                <a:ea typeface="Gmarket Sans Medium"/>
              </a:rPr>
              <a:t>6~34 </a:t>
            </a:r>
            <a:r>
              <a:rPr lang="ko-KR" altLang="en-US" sz="4000" b="0" i="0" u="none" strike="noStrike" spc="-153" dirty="0">
                <a:latin typeface="Gmarket Sans Medium"/>
                <a:ea typeface="Gmarket Sans Medium"/>
              </a:rPr>
              <a:t>교수용 메뉴 화면 클래스 생성 및 기타 함수 사용</a:t>
            </a:r>
            <a:endParaRPr lang="en-US" altLang="ko-KR" sz="4000" b="0" i="0" u="none" strike="noStrike" spc="-153" dirty="0">
              <a:latin typeface="Gmarket Sans Medium"/>
              <a:ea typeface="Gmarket Sans Medium"/>
            </a:endParaRPr>
          </a:p>
        </p:txBody>
      </p:sp>
      <p:pic>
        <p:nvPicPr>
          <p:cNvPr id="5" name="그림 4" descr="텍스트, 스크린샷, 폰트이(가) 표시된 사진&#10;&#10;AI 생성 콘텐츠는 정확하지 않을 수 있습니다.">
            <a:extLst>
              <a:ext uri="{FF2B5EF4-FFF2-40B4-BE49-F238E27FC236}">
                <a16:creationId xmlns:a16="http://schemas.microsoft.com/office/drawing/2014/main" id="{47350F13-AA28-28F8-9B19-B35EDFCA5243}"/>
              </a:ext>
            </a:extLst>
          </p:cNvPr>
          <p:cNvPicPr>
            <a:picLocks noChangeAspect="1"/>
          </p:cNvPicPr>
          <p:nvPr/>
        </p:nvPicPr>
        <p:blipFill>
          <a:blip r:embed="rId3"/>
          <a:stretch>
            <a:fillRect/>
          </a:stretch>
        </p:blipFill>
        <p:spPr>
          <a:xfrm>
            <a:off x="8534400" y="152400"/>
            <a:ext cx="14699126" cy="9516803"/>
          </a:xfrm>
          <a:prstGeom prst="rect">
            <a:avLst/>
          </a:prstGeom>
        </p:spPr>
      </p:pic>
    </p:spTree>
    <p:extLst>
      <p:ext uri="{BB962C8B-B14F-4D97-AF65-F5344CB8AC3E}">
        <p14:creationId xmlns:p14="http://schemas.microsoft.com/office/powerpoint/2010/main" val="1599865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B846-8576-6FCF-8495-7D2F83EA294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5C28230-0B77-904D-6E44-49CDD3079093}"/>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0BC15FDC-E3D8-EC79-FCC6-9EB800D6AAAF}"/>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Professor_ui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55D718AB-0FEE-6174-52EA-7BD96F08FABD}"/>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CBF408A7-8DDA-0F3E-1A8A-7746E59F818F}"/>
              </a:ext>
            </a:extLst>
          </p:cNvPr>
          <p:cNvSpPr txBox="1"/>
          <p:nvPr/>
        </p:nvSpPr>
        <p:spPr>
          <a:xfrm>
            <a:off x="6019800" y="9982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36~68 </a:t>
            </a:r>
            <a:r>
              <a:rPr lang="ko-KR" altLang="en-US" sz="4000" b="0" i="0" u="none" strike="noStrike" spc="-153" dirty="0">
                <a:latin typeface="Gmarket Sans Medium"/>
                <a:ea typeface="Gmarket Sans Medium"/>
              </a:rPr>
              <a:t>메뉴 버튼 생성 및 강의 대시보드</a:t>
            </a:r>
            <a:r>
              <a:rPr lang="en-US" altLang="ko-KR" sz="4000" b="0" i="0" u="none" strike="noStrike" spc="-153" dirty="0">
                <a:latin typeface="Gmarket Sans Medium"/>
                <a:ea typeface="Gmarket Sans Medium"/>
              </a:rPr>
              <a:t>, </a:t>
            </a:r>
          </a:p>
          <a:p>
            <a:pPr lvl="0" algn="ctr">
              <a:lnSpc>
                <a:spcPct val="116199"/>
              </a:lnSpc>
            </a:pPr>
            <a:r>
              <a:rPr lang="ko-KR" altLang="en-US" sz="4000" b="0" i="0" u="none" strike="noStrike" spc="-153" dirty="0">
                <a:latin typeface="Gmarket Sans Medium"/>
                <a:ea typeface="Gmarket Sans Medium"/>
              </a:rPr>
              <a:t>주차별 </a:t>
            </a:r>
            <a:r>
              <a:rPr lang="ko-KR" altLang="en-US" sz="4000" b="0" i="0" u="none" strike="noStrike" spc="-153" dirty="0" err="1">
                <a:latin typeface="Gmarket Sans Medium"/>
                <a:ea typeface="Gmarket Sans Medium"/>
              </a:rPr>
              <a:t>출결관리</a:t>
            </a:r>
            <a:r>
              <a:rPr lang="en-US" altLang="ko-KR" sz="4000" b="0" i="0" u="none" strike="noStrike" spc="-153" dirty="0">
                <a:latin typeface="Gmarket Sans Medium"/>
                <a:ea typeface="Gmarket Sans Medium"/>
              </a:rPr>
              <a:t>, </a:t>
            </a:r>
          </a:p>
          <a:p>
            <a:pPr lvl="0" algn="ctr">
              <a:lnSpc>
                <a:spcPct val="116199"/>
              </a:lnSpc>
            </a:pPr>
            <a:r>
              <a:rPr lang="ko-KR" altLang="en-US" sz="4000" b="0" i="0" u="none" strike="noStrike" spc="-153" dirty="0">
                <a:latin typeface="Gmarket Sans Medium"/>
                <a:ea typeface="Gmarket Sans Medium"/>
              </a:rPr>
              <a:t>성적 가입</a:t>
            </a:r>
            <a:r>
              <a:rPr lang="en-US" altLang="ko-KR" sz="4000" b="0" i="0" u="none" strike="noStrike" spc="-153" dirty="0">
                <a:latin typeface="Gmarket Sans Medium"/>
                <a:ea typeface="Gmarket Sans Medium"/>
              </a:rPr>
              <a:t>/</a:t>
            </a:r>
            <a:r>
              <a:rPr lang="ko-KR" altLang="en-US" sz="4000" b="0" i="0" u="none" strike="noStrike" spc="-153" dirty="0">
                <a:latin typeface="Gmarket Sans Medium"/>
                <a:ea typeface="Gmarket Sans Medium"/>
              </a:rPr>
              <a:t>수정하는 </a:t>
            </a:r>
            <a:r>
              <a:rPr lang="ko-KR" altLang="en-US" sz="4000" spc="-153" dirty="0">
                <a:latin typeface="Gmarket Sans Medium"/>
                <a:ea typeface="Gmarket Sans Medium"/>
              </a:rPr>
              <a:t>함수를 생성</a:t>
            </a:r>
            <a:endParaRPr lang="en-US" altLang="ko-KR" sz="4000" b="0" i="0" u="none" strike="noStrike" spc="-153" dirty="0">
              <a:latin typeface="Gmarket Sans Medium"/>
              <a:ea typeface="Gmarket Sans Medium"/>
            </a:endParaRPr>
          </a:p>
        </p:txBody>
      </p:sp>
      <p:pic>
        <p:nvPicPr>
          <p:cNvPr id="4" name="그림 3" descr="텍스트, 스크린샷, 폰트, 번호이(가) 표시된 사진&#10;&#10;AI 생성 콘텐츠는 정확하지 않을 수 있습니다.">
            <a:extLst>
              <a:ext uri="{FF2B5EF4-FFF2-40B4-BE49-F238E27FC236}">
                <a16:creationId xmlns:a16="http://schemas.microsoft.com/office/drawing/2014/main" id="{202510EA-4568-4F2E-6D56-C203300F2A78}"/>
              </a:ext>
            </a:extLst>
          </p:cNvPr>
          <p:cNvPicPr>
            <a:picLocks noChangeAspect="1"/>
          </p:cNvPicPr>
          <p:nvPr/>
        </p:nvPicPr>
        <p:blipFill>
          <a:blip r:embed="rId3"/>
          <a:stretch>
            <a:fillRect/>
          </a:stretch>
        </p:blipFill>
        <p:spPr>
          <a:xfrm>
            <a:off x="8001000" y="381000"/>
            <a:ext cx="15242127" cy="9002381"/>
          </a:xfrm>
          <a:prstGeom prst="rect">
            <a:avLst/>
          </a:prstGeom>
        </p:spPr>
      </p:pic>
    </p:spTree>
    <p:extLst>
      <p:ext uri="{BB962C8B-B14F-4D97-AF65-F5344CB8AC3E}">
        <p14:creationId xmlns:p14="http://schemas.microsoft.com/office/powerpoint/2010/main" val="2192933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CF776-1577-26D5-B65C-A988DB5AC3B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8B717AE-CD2E-D8C9-A325-F14FE25343AF}"/>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27609768-52ED-EE78-1736-6D52284CEC6C}"/>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Professor_ui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F6064383-A919-AF8E-E133-9720440D1F9A}"/>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D6D8CB8B-B536-8A05-3544-C6A9E05DAEBB}"/>
              </a:ext>
            </a:extLst>
          </p:cNvPr>
          <p:cNvSpPr txBox="1"/>
          <p:nvPr/>
        </p:nvSpPr>
        <p:spPr>
          <a:xfrm>
            <a:off x="6019800" y="10207625"/>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70~103 </a:t>
            </a:r>
            <a:r>
              <a:rPr lang="ko-KR" altLang="en-US" sz="4000" spc="-153" dirty="0">
                <a:latin typeface="Gmarket Sans Medium"/>
                <a:ea typeface="Gmarket Sans Medium"/>
              </a:rPr>
              <a:t>강의 대시보드</a:t>
            </a:r>
            <a:r>
              <a:rPr lang="en-US" altLang="ko-KR" sz="4000" spc="-153" dirty="0">
                <a:latin typeface="Gmarket Sans Medium"/>
                <a:ea typeface="Gmarket Sans Medium"/>
              </a:rPr>
              <a:t>, </a:t>
            </a:r>
          </a:p>
          <a:p>
            <a:pPr lvl="0" algn="ctr">
              <a:lnSpc>
                <a:spcPct val="116199"/>
              </a:lnSpc>
            </a:pPr>
            <a:r>
              <a:rPr lang="ko-KR" altLang="en-US" sz="4000" spc="-153" dirty="0">
                <a:latin typeface="Gmarket Sans Medium"/>
                <a:ea typeface="Gmarket Sans Medium"/>
              </a:rPr>
              <a:t>주차별 </a:t>
            </a:r>
            <a:r>
              <a:rPr lang="ko-KR" altLang="en-US" sz="4000" spc="-153" dirty="0" err="1">
                <a:latin typeface="Gmarket Sans Medium"/>
                <a:ea typeface="Gmarket Sans Medium"/>
              </a:rPr>
              <a:t>출결관리</a:t>
            </a:r>
            <a:r>
              <a:rPr lang="en-US" altLang="ko-KR" sz="4000" spc="-153" dirty="0">
                <a:latin typeface="Gmarket Sans Medium"/>
                <a:ea typeface="Gmarket Sans Medium"/>
              </a:rPr>
              <a:t>, </a:t>
            </a:r>
          </a:p>
          <a:p>
            <a:pPr lvl="0" algn="ctr">
              <a:lnSpc>
                <a:spcPct val="116199"/>
              </a:lnSpc>
            </a:pPr>
            <a:r>
              <a:rPr lang="ko-KR" altLang="en-US" sz="4000" spc="-153" dirty="0">
                <a:latin typeface="Gmarket Sans Medium"/>
                <a:ea typeface="Gmarket Sans Medium"/>
              </a:rPr>
              <a:t>성적 가입</a:t>
            </a:r>
            <a:r>
              <a:rPr lang="en-US" altLang="ko-KR" sz="4000" spc="-153" dirty="0">
                <a:latin typeface="Gmarket Sans Medium"/>
                <a:ea typeface="Gmarket Sans Medium"/>
              </a:rPr>
              <a:t>/</a:t>
            </a:r>
            <a:r>
              <a:rPr lang="ko-KR" altLang="en-US" sz="4000" spc="-153" dirty="0">
                <a:latin typeface="Gmarket Sans Medium"/>
                <a:ea typeface="Gmarket Sans Medium"/>
              </a:rPr>
              <a:t>수정하는 함수를 생성</a:t>
            </a:r>
            <a:r>
              <a:rPr lang="en-US" altLang="ko-KR" sz="4000" b="0" i="0" u="none" strike="noStrike" spc="-153" dirty="0">
                <a:latin typeface="Gmarket Sans Medium"/>
                <a:ea typeface="Gmarket Sans Medium"/>
              </a:rPr>
              <a:t> </a:t>
            </a: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A86C78D9-89F8-E514-2DC1-927693CF135B}"/>
              </a:ext>
            </a:extLst>
          </p:cNvPr>
          <p:cNvPicPr>
            <a:picLocks noChangeAspect="1"/>
          </p:cNvPicPr>
          <p:nvPr/>
        </p:nvPicPr>
        <p:blipFill>
          <a:blip r:embed="rId3"/>
          <a:stretch>
            <a:fillRect/>
          </a:stretch>
        </p:blipFill>
        <p:spPr>
          <a:xfrm>
            <a:off x="7848600" y="201887"/>
            <a:ext cx="14880127" cy="9412013"/>
          </a:xfrm>
          <a:prstGeom prst="rect">
            <a:avLst/>
          </a:prstGeom>
        </p:spPr>
      </p:pic>
    </p:spTree>
    <p:extLst>
      <p:ext uri="{BB962C8B-B14F-4D97-AF65-F5344CB8AC3E}">
        <p14:creationId xmlns:p14="http://schemas.microsoft.com/office/powerpoint/2010/main" val="316614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49C73-C4B4-2281-2C00-8E52C362BAA7}"/>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9D0295B-67B0-051B-AED7-923C2A713041}"/>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A28BA609-4327-0339-9945-D5AE720787FF}"/>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Professor_ui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D52E3D07-5518-5208-13EB-BE3AA0224735}"/>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8420BEEA-3B3C-B0EF-87EF-A1A6777D96C9}"/>
              </a:ext>
            </a:extLst>
          </p:cNvPr>
          <p:cNvSpPr txBox="1"/>
          <p:nvPr/>
        </p:nvSpPr>
        <p:spPr>
          <a:xfrm>
            <a:off x="6400800" y="10564391"/>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105~135 </a:t>
            </a:r>
            <a:r>
              <a:rPr lang="ko-KR" altLang="en-US" sz="4000" b="0" i="0" u="none" strike="noStrike" spc="-153" dirty="0">
                <a:latin typeface="Gmarket Sans Medium"/>
                <a:ea typeface="Gmarket Sans Medium"/>
              </a:rPr>
              <a:t>선택한 과목과 주차의 학생 출결 명단을 나타내는 함수 생성</a:t>
            </a:r>
            <a:endParaRPr lang="en-US" altLang="ko-KR" sz="4000" b="0" i="0" u="none" strike="noStrike" spc="-153" dirty="0">
              <a:latin typeface="Gmarket Sans Medium"/>
              <a:ea typeface="Gmarket Sans Medium"/>
            </a:endParaRPr>
          </a:p>
        </p:txBody>
      </p:sp>
      <p:pic>
        <p:nvPicPr>
          <p:cNvPr id="4" name="그림 3" descr="텍스트, 스크린샷, 폰트, 번호이(가) 표시된 사진&#10;&#10;AI 생성 콘텐츠는 정확하지 않을 수 있습니다.">
            <a:extLst>
              <a:ext uri="{FF2B5EF4-FFF2-40B4-BE49-F238E27FC236}">
                <a16:creationId xmlns:a16="http://schemas.microsoft.com/office/drawing/2014/main" id="{6CC432CB-6C46-01D4-ECF1-B2AB1EE2CDE2}"/>
              </a:ext>
            </a:extLst>
          </p:cNvPr>
          <p:cNvPicPr>
            <a:picLocks noChangeAspect="1"/>
          </p:cNvPicPr>
          <p:nvPr/>
        </p:nvPicPr>
        <p:blipFill>
          <a:blip r:embed="rId3"/>
          <a:stretch>
            <a:fillRect/>
          </a:stretch>
        </p:blipFill>
        <p:spPr>
          <a:xfrm>
            <a:off x="8001000" y="914400"/>
            <a:ext cx="15051601" cy="8354591"/>
          </a:xfrm>
          <a:prstGeom prst="rect">
            <a:avLst/>
          </a:prstGeom>
        </p:spPr>
      </p:pic>
    </p:spTree>
    <p:extLst>
      <p:ext uri="{BB962C8B-B14F-4D97-AF65-F5344CB8AC3E}">
        <p14:creationId xmlns:p14="http://schemas.microsoft.com/office/powerpoint/2010/main" val="1011818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2DE0C-670D-5A0C-EB06-4033507F071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34EA5EC-0EDB-4660-4141-4197CE673657}"/>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BB6F7B59-36B7-3CBD-4CC0-E74191B068F4}"/>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Professor_ui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181B8EA9-3AEF-F2F3-496E-84139A9A109B}"/>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3ED0A56C-5BF7-A24A-EF76-7B961CB6DC95}"/>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136~163 </a:t>
            </a:r>
            <a:r>
              <a:rPr lang="ko-KR" altLang="en-US" sz="4000" b="0" i="0" u="none" strike="noStrike" spc="-153" dirty="0">
                <a:latin typeface="Gmarket Sans Medium"/>
                <a:ea typeface="Gmarket Sans Medium"/>
              </a:rPr>
              <a:t>학생들의 출결 정보를 저장하는 함수를 </a:t>
            </a:r>
            <a:r>
              <a:rPr lang="ko-KR" altLang="en-US" sz="4000" b="0" i="0" u="none" strike="noStrike" spc="-153" dirty="0" err="1">
                <a:latin typeface="Gmarket Sans Medium"/>
                <a:ea typeface="Gmarket Sans Medium"/>
              </a:rPr>
              <a:t>생성및</a:t>
            </a:r>
            <a:endParaRPr lang="en-US" altLang="ko-KR" sz="4000" b="0" i="0" u="none" strike="noStrike" spc="-153" dirty="0">
              <a:latin typeface="Gmarket Sans Medium"/>
              <a:ea typeface="Gmarket Sans Medium"/>
            </a:endParaRPr>
          </a:p>
          <a:p>
            <a:pPr lvl="0" algn="ctr">
              <a:lnSpc>
                <a:spcPct val="116199"/>
              </a:lnSpc>
            </a:pPr>
            <a:r>
              <a:rPr lang="ko-KR" altLang="en-US" sz="4000" b="0" i="0" u="none" strike="noStrike" spc="-153" dirty="0">
                <a:latin typeface="Gmarket Sans Medium"/>
                <a:ea typeface="Gmarket Sans Medium"/>
              </a:rPr>
              <a:t> 선택학생의 출결 상태를 변경하는 함수를 생성</a:t>
            </a: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6E02447A-D3A7-725A-6C0E-EC55B2A90837}"/>
              </a:ext>
            </a:extLst>
          </p:cNvPr>
          <p:cNvPicPr>
            <a:picLocks noChangeAspect="1"/>
          </p:cNvPicPr>
          <p:nvPr/>
        </p:nvPicPr>
        <p:blipFill>
          <a:blip r:embed="rId3"/>
          <a:stretch>
            <a:fillRect/>
          </a:stretch>
        </p:blipFill>
        <p:spPr>
          <a:xfrm>
            <a:off x="8250538" y="453661"/>
            <a:ext cx="15502924" cy="8302989"/>
          </a:xfrm>
          <a:prstGeom prst="rect">
            <a:avLst/>
          </a:prstGeom>
        </p:spPr>
      </p:pic>
    </p:spTree>
    <p:extLst>
      <p:ext uri="{BB962C8B-B14F-4D97-AF65-F5344CB8AC3E}">
        <p14:creationId xmlns:p14="http://schemas.microsoft.com/office/powerpoint/2010/main" val="992538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47024" y="-22654"/>
            <a:ext cx="7620000" cy="13716000"/>
          </a:xfrm>
          <a:prstGeom prst="rect">
            <a:avLst/>
          </a:prstGeom>
        </p:spPr>
      </p:pic>
      <p:sp>
        <p:nvSpPr>
          <p:cNvPr id="4" name="TextBox 4"/>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01 </a:t>
            </a:r>
            <a:r>
              <a:rPr lang="ko-KR" altLang="en-US" sz="7200" b="0" i="0" u="none" strike="noStrike" spc="-333" dirty="0">
                <a:solidFill>
                  <a:srgbClr val="FFFFFF"/>
                </a:solidFill>
                <a:ea typeface="Gmarket Sans Medium"/>
              </a:rPr>
              <a:t>문제 설명</a:t>
            </a:r>
            <a:endParaRPr lang="ko-KR" sz="7200" b="0" i="0" u="none" strike="noStrike" spc="-333" dirty="0">
              <a:solidFill>
                <a:srgbClr val="FFFFFF"/>
              </a:solidFill>
              <a:ea typeface="Gmarket Sans Medium"/>
            </a:endParaRPr>
          </a:p>
        </p:txBody>
      </p:sp>
      <p:pic>
        <p:nvPicPr>
          <p:cNvPr id="9" name="그림 8" descr="텍스트, 스크린샷, 폰트, 디자인이(가) 표시된 사진&#10;&#10;AI 생성 콘텐츠는 정확하지 않을 수 있습니다.">
            <a:extLst>
              <a:ext uri="{FF2B5EF4-FFF2-40B4-BE49-F238E27FC236}">
                <a16:creationId xmlns:a16="http://schemas.microsoft.com/office/drawing/2014/main" id="{08B62724-5282-9675-CFFE-254AC6E1DCD4}"/>
              </a:ext>
            </a:extLst>
          </p:cNvPr>
          <p:cNvPicPr>
            <a:picLocks noChangeAspect="1"/>
          </p:cNvPicPr>
          <p:nvPr/>
        </p:nvPicPr>
        <p:blipFill>
          <a:blip r:embed="rId3"/>
          <a:stretch>
            <a:fillRect/>
          </a:stretch>
        </p:blipFill>
        <p:spPr>
          <a:xfrm>
            <a:off x="8106376" y="304800"/>
            <a:ext cx="7315200" cy="8787440"/>
          </a:xfrm>
          <a:prstGeom prst="rect">
            <a:avLst/>
          </a:prstGeom>
        </p:spPr>
      </p:pic>
      <p:sp>
        <p:nvSpPr>
          <p:cNvPr id="10" name="TextBox 9">
            <a:extLst>
              <a:ext uri="{FF2B5EF4-FFF2-40B4-BE49-F238E27FC236}">
                <a16:creationId xmlns:a16="http://schemas.microsoft.com/office/drawing/2014/main" id="{AA836B47-392B-4084-EBAC-893E9252EB9E}"/>
              </a:ext>
            </a:extLst>
          </p:cNvPr>
          <p:cNvSpPr txBox="1"/>
          <p:nvPr/>
        </p:nvSpPr>
        <p:spPr>
          <a:xfrm>
            <a:off x="7924800" y="9407931"/>
            <a:ext cx="16708420" cy="3970318"/>
          </a:xfrm>
          <a:prstGeom prst="rect">
            <a:avLst/>
          </a:prstGeom>
          <a:noFill/>
        </p:spPr>
        <p:txBody>
          <a:bodyPr wrap="none" rtlCol="0">
            <a:spAutoFit/>
          </a:bodyPr>
          <a:lstStyle/>
          <a:p>
            <a:r>
              <a:rPr lang="ko-KR" altLang="en-US" sz="3600" dirty="0">
                <a:latin typeface="HY중고딕" panose="02030600000101010101" pitchFamily="18" charset="-127"/>
                <a:ea typeface="HY중고딕" panose="02030600000101010101" pitchFamily="18" charset="-127"/>
              </a:rPr>
              <a:t>언어 모델의 발달로 누구든지 쉽게 코딩을 하는 시대에 </a:t>
            </a:r>
            <a:endParaRPr lang="en-US" altLang="ko-KR" sz="3600" dirty="0">
              <a:latin typeface="HY중고딕" panose="02030600000101010101" pitchFamily="18" charset="-127"/>
              <a:ea typeface="HY중고딕" panose="02030600000101010101" pitchFamily="18" charset="-127"/>
            </a:endParaRPr>
          </a:p>
          <a:p>
            <a:endParaRPr lang="en-US" altLang="ko-KR" sz="3600" dirty="0">
              <a:latin typeface="HY중고딕" panose="02030600000101010101" pitchFamily="18" charset="-127"/>
              <a:ea typeface="HY중고딕" panose="02030600000101010101" pitchFamily="18" charset="-127"/>
            </a:endParaRPr>
          </a:p>
          <a:p>
            <a:r>
              <a:rPr lang="ko-KR" altLang="en-US" sz="3600" dirty="0">
                <a:latin typeface="HY중고딕" panose="02030600000101010101" pitchFamily="18" charset="-127"/>
                <a:ea typeface="HY중고딕" panose="02030600000101010101" pitchFamily="18" charset="-127"/>
              </a:rPr>
              <a:t>프로젝트 주제를 고민하던 중</a:t>
            </a:r>
            <a:r>
              <a:rPr lang="en-US" altLang="ko-KR" sz="3600" dirty="0">
                <a:latin typeface="HY중고딕" panose="02030600000101010101" pitchFamily="18" charset="-127"/>
                <a:ea typeface="HY중고딕" panose="02030600000101010101" pitchFamily="18" charset="-127"/>
              </a:rPr>
              <a:t>, </a:t>
            </a:r>
            <a:r>
              <a:rPr lang="ko-KR" altLang="en-US" sz="3600" dirty="0">
                <a:latin typeface="HY중고딕" panose="02030600000101010101" pitchFamily="18" charset="-127"/>
                <a:ea typeface="HY중고딕" panose="02030600000101010101" pitchFamily="18" charset="-127"/>
              </a:rPr>
              <a:t>다같이 토의 후 약간의 각색을 거쳐 </a:t>
            </a:r>
            <a:endParaRPr lang="en-US" altLang="ko-KR" sz="3600" dirty="0">
              <a:latin typeface="HY중고딕" panose="02030600000101010101" pitchFamily="18" charset="-127"/>
              <a:ea typeface="HY중고딕" panose="02030600000101010101" pitchFamily="18" charset="-127"/>
            </a:endParaRPr>
          </a:p>
          <a:p>
            <a:endParaRPr lang="en-US" altLang="ko-KR" sz="3600" dirty="0">
              <a:latin typeface="HY중고딕" panose="02030600000101010101" pitchFamily="18" charset="-127"/>
              <a:ea typeface="HY중고딕" panose="02030600000101010101" pitchFamily="18" charset="-127"/>
            </a:endParaRPr>
          </a:p>
          <a:p>
            <a:r>
              <a:rPr lang="en-US" altLang="ko-KR" sz="3600" dirty="0">
                <a:latin typeface="HY중고딕" panose="02030600000101010101" pitchFamily="18" charset="-127"/>
                <a:ea typeface="HY중고딕" panose="02030600000101010101" pitchFamily="18" charset="-127"/>
              </a:rPr>
              <a:t>‘</a:t>
            </a:r>
            <a:r>
              <a:rPr lang="ko-KR" altLang="en-US" sz="3600" dirty="0">
                <a:latin typeface="HY중고딕" panose="02030600000101010101" pitchFamily="18" charset="-127"/>
                <a:ea typeface="HY중고딕" panose="02030600000101010101" pitchFamily="18" charset="-127"/>
              </a:rPr>
              <a:t>파이썬 기초 및 실습</a:t>
            </a:r>
            <a:r>
              <a:rPr lang="en-US" altLang="ko-KR" sz="3600" dirty="0">
                <a:latin typeface="HY중고딕" panose="02030600000101010101" pitchFamily="18" charset="-127"/>
                <a:ea typeface="HY중고딕" panose="02030600000101010101" pitchFamily="18" charset="-127"/>
              </a:rPr>
              <a:t>＇</a:t>
            </a:r>
            <a:r>
              <a:rPr lang="ko-KR" altLang="en-US" sz="3600" dirty="0">
                <a:latin typeface="HY중고딕" panose="02030600000101010101" pitchFamily="18" charset="-127"/>
                <a:ea typeface="HY중고딕" panose="02030600000101010101" pitchFamily="18" charset="-127"/>
              </a:rPr>
              <a:t>이라는 주제에 맞게 기초적이고 배워온 것들로 </a:t>
            </a:r>
            <a:endParaRPr lang="en-US" altLang="ko-KR" sz="3600" dirty="0">
              <a:latin typeface="HY중고딕" panose="02030600000101010101" pitchFamily="18" charset="-127"/>
              <a:ea typeface="HY중고딕" panose="02030600000101010101" pitchFamily="18" charset="-127"/>
            </a:endParaRPr>
          </a:p>
          <a:p>
            <a:endParaRPr lang="en-US" altLang="ko-KR" sz="3600" dirty="0">
              <a:latin typeface="HY중고딕" panose="02030600000101010101" pitchFamily="18" charset="-127"/>
              <a:ea typeface="HY중고딕" panose="02030600000101010101" pitchFamily="18" charset="-127"/>
            </a:endParaRPr>
          </a:p>
          <a:p>
            <a:r>
              <a:rPr lang="ko-KR" altLang="en-US" sz="3600" dirty="0">
                <a:latin typeface="HY중고딕" panose="02030600000101010101" pitchFamily="18" charset="-127"/>
                <a:ea typeface="HY중고딕" panose="02030600000101010101" pitchFamily="18" charset="-127"/>
              </a:rPr>
              <a:t>학생</a:t>
            </a:r>
            <a:r>
              <a:rPr lang="en-US" altLang="ko-KR" sz="3600" dirty="0">
                <a:latin typeface="HY중고딕" panose="02030600000101010101" pitchFamily="18" charset="-127"/>
                <a:ea typeface="HY중고딕" panose="02030600000101010101" pitchFamily="18" charset="-127"/>
              </a:rPr>
              <a:t>,</a:t>
            </a:r>
            <a:r>
              <a:rPr lang="ko-KR" altLang="en-US" sz="3600" dirty="0">
                <a:latin typeface="HY중고딕" panose="02030600000101010101" pitchFamily="18" charset="-127"/>
                <a:ea typeface="HY중고딕" panose="02030600000101010101" pitchFamily="18" charset="-127"/>
              </a:rPr>
              <a:t>교수</a:t>
            </a:r>
            <a:r>
              <a:rPr lang="en-US" altLang="ko-KR" sz="3600" dirty="0">
                <a:latin typeface="HY중고딕" panose="02030600000101010101" pitchFamily="18" charset="-127"/>
                <a:ea typeface="HY중고딕" panose="02030600000101010101" pitchFamily="18" charset="-127"/>
              </a:rPr>
              <a:t>,</a:t>
            </a:r>
            <a:r>
              <a:rPr lang="ko-KR" altLang="en-US" sz="3600" dirty="0">
                <a:latin typeface="HY중고딕" panose="02030600000101010101" pitchFamily="18" charset="-127"/>
                <a:ea typeface="HY중고딕" panose="02030600000101010101" pitchFamily="18" charset="-127"/>
              </a:rPr>
              <a:t>행정직원 세명모두가 사용가능한 학적관리프로그램을 만들기로 했다</a:t>
            </a:r>
            <a:r>
              <a:rPr lang="en-US" altLang="ko-KR" sz="3600" dirty="0">
                <a:latin typeface="HY중고딕" panose="02030600000101010101" pitchFamily="18" charset="-127"/>
                <a:ea typeface="HY중고딕" panose="02030600000101010101" pitchFamily="18" charset="-127"/>
              </a:rPr>
              <a:t>.</a:t>
            </a:r>
            <a:endParaRPr lang="ko-KR" altLang="en-US" sz="3600" dirty="0">
              <a:latin typeface="HY중고딕" panose="02030600000101010101" pitchFamily="18" charset="-127"/>
              <a:ea typeface="HY중고딕" panose="02030600000101010101" pitchFamily="18" charset="-127"/>
            </a:endParaRPr>
          </a:p>
        </p:txBody>
      </p:sp>
      <p:pic>
        <p:nvPicPr>
          <p:cNvPr id="12" name="그림 11" descr="의류, 사람, 신발류, 신문이(가) 표시된 사진&#10;&#10;AI 생성 콘텐츠는 정확하지 않을 수 있습니다.">
            <a:extLst>
              <a:ext uri="{FF2B5EF4-FFF2-40B4-BE49-F238E27FC236}">
                <a16:creationId xmlns:a16="http://schemas.microsoft.com/office/drawing/2014/main" id="{638EE2D2-BB07-F8B5-F5CC-EF73ACD435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6017067" y="1211684"/>
            <a:ext cx="8787440" cy="6973673"/>
          </a:xfrm>
          <a:prstGeom prst="rect">
            <a:avLst/>
          </a:prstGeom>
        </p:spPr>
      </p:pic>
      <p:pic>
        <p:nvPicPr>
          <p:cNvPr id="1026" name="Picture 2" descr="문제 해결 - 무료 예술과 디자인개 아이콘">
            <a:extLst>
              <a:ext uri="{FF2B5EF4-FFF2-40B4-BE49-F238E27FC236}">
                <a16:creationId xmlns:a16="http://schemas.microsoft.com/office/drawing/2014/main" id="{2DE3A6D9-2635-66D8-F0C9-B01734D6E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76" y="4114800"/>
            <a:ext cx="6350480" cy="6350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F33C-C3EA-6FC7-2C55-16055EB4972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D155F97-2576-6897-6C77-20EDA15B12A8}"/>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F2A6A59F-E7A0-4EC0-5FCE-BD0B71228646}"/>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Professor_ui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3D3BA5E2-67C2-32BD-F543-67E911191183}"/>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69FFD7A2-20CB-78E0-A7E9-8E2B65DEDC30}"/>
              </a:ext>
            </a:extLst>
          </p:cNvPr>
          <p:cNvSpPr txBox="1"/>
          <p:nvPr/>
        </p:nvSpPr>
        <p:spPr>
          <a:xfrm>
            <a:off x="6096000" y="10551146"/>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165~196 </a:t>
            </a:r>
            <a:r>
              <a:rPr lang="ko-KR" altLang="en-US" sz="4000" b="0" i="0" u="none" strike="noStrike" spc="-153" dirty="0">
                <a:latin typeface="Gmarket Sans Medium"/>
                <a:ea typeface="Gmarket Sans Medium"/>
              </a:rPr>
              <a:t>출결 데이터를 </a:t>
            </a:r>
            <a:r>
              <a:rPr lang="ko-KR" altLang="en-US" sz="4000" b="0" i="0" u="none" strike="noStrike" spc="-153" dirty="0" err="1">
                <a:latin typeface="Gmarket Sans Medium"/>
                <a:ea typeface="Gmarket Sans Medium"/>
              </a:rPr>
              <a:t>업데이틑하는</a:t>
            </a:r>
            <a:r>
              <a:rPr lang="ko-KR" altLang="en-US" sz="4000" b="0" i="0" u="none" strike="noStrike" spc="-153" dirty="0">
                <a:latin typeface="Gmarket Sans Medium"/>
                <a:ea typeface="Gmarket Sans Medium"/>
              </a:rPr>
              <a:t> 함수를 </a:t>
            </a:r>
            <a:r>
              <a:rPr lang="en-US" altLang="ko-KR" sz="4000" b="0" i="0" u="none" strike="noStrike" spc="-153" dirty="0" err="1">
                <a:latin typeface="Gmarket Sans Medium"/>
                <a:ea typeface="Gmarket Sans Medium"/>
              </a:rPr>
              <a:t>tkinter</a:t>
            </a:r>
            <a:r>
              <a:rPr lang="ko-KR" altLang="en-US" sz="4000" b="0" i="0" u="none" strike="noStrike" spc="-153" dirty="0">
                <a:latin typeface="Gmarket Sans Medium"/>
                <a:ea typeface="Gmarket Sans Medium"/>
              </a:rPr>
              <a:t>와 </a:t>
            </a:r>
            <a:r>
              <a:rPr lang="ko-KR" altLang="en-US" sz="4000" b="0" i="0" u="none" strike="noStrike" spc="-153" dirty="0" err="1">
                <a:latin typeface="Gmarket Sans Medium"/>
                <a:ea typeface="Gmarket Sans Medium"/>
              </a:rPr>
              <a:t>결합후</a:t>
            </a:r>
            <a:r>
              <a:rPr lang="ko-KR" altLang="en-US" sz="4000" b="0" i="0" u="none" strike="noStrike" spc="-153" dirty="0">
                <a:latin typeface="Gmarket Sans Medium"/>
                <a:ea typeface="Gmarket Sans Medium"/>
              </a:rPr>
              <a:t> 생성</a:t>
            </a:r>
            <a:endParaRPr lang="en-US" altLang="ko-KR" sz="4000" b="0" i="0" u="none" strike="noStrike" spc="-153" dirty="0">
              <a:latin typeface="Gmarket Sans Medium"/>
              <a:ea typeface="Gmarket Sans Medium"/>
            </a:endParaRPr>
          </a:p>
        </p:txBody>
      </p:sp>
      <p:pic>
        <p:nvPicPr>
          <p:cNvPr id="7" name="그림 6" descr="텍스트, 스크린샷, 폰트, 번호이(가) 표시된 사진&#10;&#10;AI 생성 콘텐츠는 정확하지 않을 수 있습니다.">
            <a:extLst>
              <a:ext uri="{FF2B5EF4-FFF2-40B4-BE49-F238E27FC236}">
                <a16:creationId xmlns:a16="http://schemas.microsoft.com/office/drawing/2014/main" id="{44012574-39CB-AB5B-06CA-12EE21174BBB}"/>
              </a:ext>
            </a:extLst>
          </p:cNvPr>
          <p:cNvPicPr>
            <a:picLocks noChangeAspect="1"/>
          </p:cNvPicPr>
          <p:nvPr/>
        </p:nvPicPr>
        <p:blipFill>
          <a:blip r:embed="rId3"/>
          <a:srcRect r="1840"/>
          <a:stretch>
            <a:fillRect/>
          </a:stretch>
        </p:blipFill>
        <p:spPr>
          <a:xfrm>
            <a:off x="8305800" y="304800"/>
            <a:ext cx="15591824" cy="9611357"/>
          </a:xfrm>
          <a:prstGeom prst="rect">
            <a:avLst/>
          </a:prstGeom>
        </p:spPr>
      </p:pic>
    </p:spTree>
    <p:extLst>
      <p:ext uri="{BB962C8B-B14F-4D97-AF65-F5344CB8AC3E}">
        <p14:creationId xmlns:p14="http://schemas.microsoft.com/office/powerpoint/2010/main" val="4214611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F7E78-DBCB-2048-354D-CBE496E7F3A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F1CC72D-1CD1-0252-AF88-EF23E6BDD557}"/>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5AFC0E66-F820-B5AD-BDF9-F2E9543F1373}"/>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Professor_ui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6C363681-F73D-080A-91A3-9FF5395A8563}"/>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E1DE6C82-6CAC-1487-EEBD-788BE4A938D4}"/>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198~225 </a:t>
            </a:r>
            <a:r>
              <a:rPr lang="ko-KR" altLang="en-US" sz="4000" b="0" i="0" u="none" strike="noStrike" spc="-153" dirty="0">
                <a:latin typeface="Gmarket Sans Medium"/>
                <a:ea typeface="Gmarket Sans Medium"/>
              </a:rPr>
              <a:t>성적을 저장하는 함수를 </a:t>
            </a:r>
            <a:r>
              <a:rPr lang="en-US" altLang="ko-KR" sz="4000" b="0" i="0" u="none" strike="noStrike" spc="-153" dirty="0" err="1">
                <a:latin typeface="Gmarket Sans Medium"/>
                <a:ea typeface="Gmarket Sans Medium"/>
              </a:rPr>
              <a:t>tkiner</a:t>
            </a:r>
            <a:r>
              <a:rPr lang="ko-KR" altLang="en-US" sz="4000" spc="-153" dirty="0">
                <a:latin typeface="Gmarket Sans Medium"/>
                <a:ea typeface="Gmarket Sans Medium"/>
              </a:rPr>
              <a:t>와 결합해 버튼식으로</a:t>
            </a:r>
            <a:endParaRPr lang="en-US" altLang="ko-KR" sz="4000" spc="-153" dirty="0">
              <a:latin typeface="Gmarket Sans Medium"/>
              <a:ea typeface="Gmarket Sans Medium"/>
            </a:endParaRPr>
          </a:p>
          <a:p>
            <a:pPr lvl="0" algn="ctr">
              <a:lnSpc>
                <a:spcPct val="116199"/>
              </a:lnSpc>
            </a:pPr>
            <a:r>
              <a:rPr lang="ko-KR" altLang="en-US" sz="4000" spc="-153" dirty="0">
                <a:latin typeface="Gmarket Sans Medium"/>
                <a:ea typeface="Gmarket Sans Medium"/>
              </a:rPr>
              <a:t> 저장하는 함수를 생성</a:t>
            </a:r>
            <a:endParaRPr lang="en-US" altLang="ko-KR" sz="4000" spc="-153" dirty="0">
              <a:latin typeface="Gmarket Sans Medium"/>
              <a:ea typeface="Gmarket Sans Medium"/>
            </a:endParaRPr>
          </a:p>
          <a:p>
            <a:pPr lvl="0" algn="ctr">
              <a:lnSpc>
                <a:spcPct val="116199"/>
              </a:lnSpc>
            </a:pPr>
            <a:r>
              <a:rPr lang="en-US" altLang="ko-KR" sz="4000" b="0" i="0" u="none" strike="noStrike" spc="-153" dirty="0">
                <a:latin typeface="Gmarket Sans Medium"/>
                <a:ea typeface="Gmarket Sans Medium"/>
              </a:rPr>
              <a:t>211~225 </a:t>
            </a:r>
            <a:r>
              <a:rPr lang="ko-KR" altLang="en-US" sz="4000" b="0" i="0" u="none" strike="noStrike" spc="-153" dirty="0">
                <a:latin typeface="Gmarket Sans Medium"/>
                <a:ea typeface="Gmarket Sans Medium"/>
              </a:rPr>
              <a:t>선택한 과목의 학생성적을 불러오는 함수를 생성</a:t>
            </a:r>
            <a:endParaRPr lang="en-US" altLang="ko-KR" sz="4000" b="0" i="0" u="none" strike="noStrike" spc="-153" dirty="0">
              <a:latin typeface="Gmarket Sans Medium"/>
              <a:ea typeface="Gmarket Sans Medium"/>
            </a:endParaRPr>
          </a:p>
        </p:txBody>
      </p:sp>
      <p:pic>
        <p:nvPicPr>
          <p:cNvPr id="4" name="그림 3" descr="텍스트, 스크린샷, 폰트, 번호이(가) 표시된 사진&#10;&#10;AI 생성 콘텐츠는 정확하지 않을 수 있습니다.">
            <a:extLst>
              <a:ext uri="{FF2B5EF4-FFF2-40B4-BE49-F238E27FC236}">
                <a16:creationId xmlns:a16="http://schemas.microsoft.com/office/drawing/2014/main" id="{A49D7470-5FCC-72AB-3E79-6C2916C8FE37}"/>
              </a:ext>
            </a:extLst>
          </p:cNvPr>
          <p:cNvPicPr>
            <a:picLocks noChangeAspect="1"/>
          </p:cNvPicPr>
          <p:nvPr/>
        </p:nvPicPr>
        <p:blipFill>
          <a:blip r:embed="rId3"/>
          <a:stretch>
            <a:fillRect/>
          </a:stretch>
        </p:blipFill>
        <p:spPr>
          <a:xfrm>
            <a:off x="8198381" y="251873"/>
            <a:ext cx="15929435" cy="8130127"/>
          </a:xfrm>
          <a:prstGeom prst="rect">
            <a:avLst/>
          </a:prstGeom>
        </p:spPr>
      </p:pic>
    </p:spTree>
    <p:extLst>
      <p:ext uri="{BB962C8B-B14F-4D97-AF65-F5344CB8AC3E}">
        <p14:creationId xmlns:p14="http://schemas.microsoft.com/office/powerpoint/2010/main" val="424134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55262-21B7-FF19-3D7D-BF4230A3C0B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0BC6A6C-BA01-68BD-4C19-61816EBC5642}"/>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3EF4502C-CE66-B8DA-59BF-4A703A2C1482}"/>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Professor_ui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EBF89DE7-A1D8-BC6C-3C73-D65D1641A2D8}"/>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19DEC0A7-47DC-15C1-2EE7-D66DC5609A0A}"/>
              </a:ext>
            </a:extLst>
          </p:cNvPr>
          <p:cNvSpPr txBox="1"/>
          <p:nvPr/>
        </p:nvSpPr>
        <p:spPr>
          <a:xfrm>
            <a:off x="6019800" y="9601200"/>
            <a:ext cx="19494500" cy="3200400"/>
          </a:xfrm>
          <a:prstGeom prst="rect">
            <a:avLst/>
          </a:prstGeom>
        </p:spPr>
        <p:txBody>
          <a:bodyPr rtlCol="0" anchor="t"/>
          <a:lstStyle/>
          <a:p>
            <a:pPr lvl="0" algn="ctr">
              <a:lnSpc>
                <a:spcPct val="116199"/>
              </a:lnSpc>
            </a:pP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0D37D768-AB4C-3B58-A29A-82E0393FAC1E}"/>
              </a:ext>
            </a:extLst>
          </p:cNvPr>
          <p:cNvPicPr>
            <a:picLocks noChangeAspect="1"/>
          </p:cNvPicPr>
          <p:nvPr/>
        </p:nvPicPr>
        <p:blipFill>
          <a:blip r:embed="rId3"/>
          <a:stretch>
            <a:fillRect/>
          </a:stretch>
        </p:blipFill>
        <p:spPr>
          <a:xfrm>
            <a:off x="8474645" y="457200"/>
            <a:ext cx="14584810" cy="8926171"/>
          </a:xfrm>
          <a:prstGeom prst="rect">
            <a:avLst/>
          </a:prstGeom>
        </p:spPr>
      </p:pic>
      <p:sp>
        <p:nvSpPr>
          <p:cNvPr id="5" name="TextBox 6">
            <a:extLst>
              <a:ext uri="{FF2B5EF4-FFF2-40B4-BE49-F238E27FC236}">
                <a16:creationId xmlns:a16="http://schemas.microsoft.com/office/drawing/2014/main" id="{FDE69BFF-DDB8-0EFB-AC1F-EE936EC43F97}"/>
              </a:ext>
            </a:extLst>
          </p:cNvPr>
          <p:cNvSpPr txBox="1"/>
          <p:nvPr/>
        </p:nvSpPr>
        <p:spPr>
          <a:xfrm>
            <a:off x="6172200" y="97536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226~259 </a:t>
            </a:r>
            <a:r>
              <a:rPr lang="ko-KR" altLang="en-US" sz="4000" b="0" i="0" u="none" strike="noStrike" spc="-153" dirty="0">
                <a:latin typeface="Gmarket Sans Medium"/>
                <a:ea typeface="Gmarket Sans Medium"/>
              </a:rPr>
              <a:t>모듈을 사용해서 </a:t>
            </a:r>
            <a:endParaRPr lang="en-US" altLang="ko-KR" sz="4000" b="0" i="0" u="none" strike="noStrike" spc="-153" dirty="0">
              <a:latin typeface="Gmarket Sans Medium"/>
              <a:ea typeface="Gmarket Sans Medium"/>
            </a:endParaRPr>
          </a:p>
          <a:p>
            <a:pPr lvl="0" algn="ctr">
              <a:lnSpc>
                <a:spcPct val="116199"/>
              </a:lnSpc>
            </a:pPr>
            <a:r>
              <a:rPr lang="ko-KR" altLang="en-US" sz="4000" spc="-153" dirty="0">
                <a:latin typeface="Gmarket Sans Medium"/>
                <a:ea typeface="Gmarket Sans Medium"/>
              </a:rPr>
              <a:t>선</a:t>
            </a:r>
            <a:r>
              <a:rPr lang="ko-KR" altLang="en-US" sz="4000" b="0" i="0" u="none" strike="noStrike" spc="-153" dirty="0">
                <a:latin typeface="Gmarket Sans Medium"/>
                <a:ea typeface="Gmarket Sans Medium"/>
              </a:rPr>
              <a:t>택한</a:t>
            </a:r>
            <a:r>
              <a:rPr lang="en-US" altLang="ko-KR" sz="4000" b="0" i="0" u="none" strike="noStrike" spc="-153" dirty="0">
                <a:latin typeface="Gmarket Sans Medium"/>
                <a:ea typeface="Gmarket Sans Medium"/>
              </a:rPr>
              <a:t> </a:t>
            </a:r>
            <a:r>
              <a:rPr lang="ko-KR" altLang="en-US" sz="4000" b="0" i="0" u="none" strike="noStrike" spc="-153" dirty="0">
                <a:latin typeface="Gmarket Sans Medium"/>
                <a:ea typeface="Gmarket Sans Medium"/>
              </a:rPr>
              <a:t>학생의 성적을 저장하고</a:t>
            </a:r>
            <a:r>
              <a:rPr lang="en-US" altLang="ko-KR" sz="4000" b="0" i="0" u="none" strike="noStrike" spc="-153" dirty="0">
                <a:latin typeface="Gmarket Sans Medium"/>
                <a:ea typeface="Gmarket Sans Medium"/>
              </a:rPr>
              <a:t>, </a:t>
            </a:r>
          </a:p>
          <a:p>
            <a:pPr lvl="0" algn="ctr">
              <a:lnSpc>
                <a:spcPct val="116199"/>
              </a:lnSpc>
            </a:pPr>
            <a:r>
              <a:rPr lang="ko-KR" altLang="en-US" sz="4000" b="0" i="0" u="none" strike="noStrike" spc="-153" dirty="0">
                <a:latin typeface="Gmarket Sans Medium"/>
                <a:ea typeface="Gmarket Sans Medium"/>
              </a:rPr>
              <a:t>성적을 선택한 등급으로</a:t>
            </a:r>
            <a:r>
              <a:rPr lang="en-US" altLang="ko-KR" sz="4000" spc="-153" dirty="0">
                <a:latin typeface="Gmarket Sans Medium"/>
                <a:ea typeface="Gmarket Sans Medium"/>
              </a:rPr>
              <a:t> </a:t>
            </a:r>
            <a:r>
              <a:rPr lang="ko-KR" altLang="en-US" sz="4000" spc="-153" dirty="0">
                <a:latin typeface="Gmarket Sans Medium"/>
                <a:ea typeface="Gmarket Sans Medium"/>
              </a:rPr>
              <a:t>저장하는 함수를 생성</a:t>
            </a:r>
            <a:endParaRPr lang="en-US" altLang="ko-KR" sz="4000" b="0" i="0" u="none" strike="noStrike" spc="-153" dirty="0">
              <a:latin typeface="Gmarket Sans Medium"/>
              <a:ea typeface="Gmarket Sans Medium"/>
            </a:endParaRPr>
          </a:p>
        </p:txBody>
      </p:sp>
    </p:spTree>
    <p:extLst>
      <p:ext uri="{BB962C8B-B14F-4D97-AF65-F5344CB8AC3E}">
        <p14:creationId xmlns:p14="http://schemas.microsoft.com/office/powerpoint/2010/main" val="177946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CE76E-058F-92D5-E194-ABC276DD5E2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4DAB235-2036-3A4C-0C32-281474AF4B78}"/>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16AC8309-7E81-C9A7-BEBB-3769FE6454F0}"/>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Professor_ui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8B830F7F-9137-52F3-AEA4-C95BEEFDAE73}"/>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3A6BC928-AA24-D2B8-05A7-00A71A02F264}"/>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260~271 </a:t>
            </a:r>
            <a:r>
              <a:rPr lang="ko-KR" altLang="en-US" sz="4000" b="0" i="0" u="none" strike="noStrike" spc="-153" dirty="0">
                <a:latin typeface="Gmarket Sans Medium"/>
                <a:ea typeface="Gmarket Sans Medium"/>
              </a:rPr>
              <a:t>성적 데이터를 업데이트하는 함수를 생성</a:t>
            </a:r>
            <a:endParaRPr lang="en-US" altLang="ko-KR" sz="4000" b="0" i="0" u="none" strike="noStrike" spc="-153" dirty="0">
              <a:latin typeface="Gmarket Sans Medium"/>
              <a:ea typeface="Gmarket Sans Medium"/>
            </a:endParaRPr>
          </a:p>
        </p:txBody>
      </p:sp>
      <p:pic>
        <p:nvPicPr>
          <p:cNvPr id="4" name="그림 3" descr="텍스트, 스크린샷, 폰트, 라인이(가) 표시된 사진&#10;&#10;AI 생성 콘텐츠는 정확하지 않을 수 있습니다.">
            <a:extLst>
              <a:ext uri="{FF2B5EF4-FFF2-40B4-BE49-F238E27FC236}">
                <a16:creationId xmlns:a16="http://schemas.microsoft.com/office/drawing/2014/main" id="{A87C2A44-8C41-E0FC-0CA1-862C1E73A4B5}"/>
              </a:ext>
            </a:extLst>
          </p:cNvPr>
          <p:cNvPicPr>
            <a:picLocks noChangeAspect="1"/>
          </p:cNvPicPr>
          <p:nvPr/>
        </p:nvPicPr>
        <p:blipFill>
          <a:blip r:embed="rId3"/>
          <a:srcRect r="51902"/>
          <a:stretch>
            <a:fillRect/>
          </a:stretch>
        </p:blipFill>
        <p:spPr>
          <a:xfrm>
            <a:off x="8686800" y="1143000"/>
            <a:ext cx="12725400" cy="6781800"/>
          </a:xfrm>
          <a:prstGeom prst="rect">
            <a:avLst/>
          </a:prstGeom>
        </p:spPr>
      </p:pic>
    </p:spTree>
    <p:extLst>
      <p:ext uri="{BB962C8B-B14F-4D97-AF65-F5344CB8AC3E}">
        <p14:creationId xmlns:p14="http://schemas.microsoft.com/office/powerpoint/2010/main" val="195476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5D2F8-E101-BF16-9459-EFD06A17AEA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9F14042-8838-8521-1CFD-35C953A4BE2B}"/>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2482BD83-6B33-3D88-3D9E-B5FB1160FCEA}"/>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Student_ui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57AD733E-B9E6-7037-E83E-BC3BDD23A87E}"/>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78C567AA-44C8-5698-D706-688D649F4CEE}"/>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1,2 </a:t>
            </a:r>
            <a:r>
              <a:rPr lang="en-US" altLang="ko-KR" sz="4000" b="0" i="0" u="none" strike="noStrike" spc="-153" dirty="0" err="1">
                <a:latin typeface="Gmarket Sans Medium"/>
                <a:ea typeface="Gmarket Sans Medium"/>
              </a:rPr>
              <a:t>tkinter</a:t>
            </a:r>
            <a:r>
              <a:rPr lang="ko-KR" altLang="en-US" sz="4000" spc="-153" dirty="0">
                <a:latin typeface="Gmarket Sans Medium"/>
                <a:ea typeface="Gmarket Sans Medium"/>
              </a:rPr>
              <a:t>라이브러리 사용</a:t>
            </a:r>
            <a:endParaRPr lang="en-US" altLang="ko-KR" sz="4000" spc="-153" dirty="0">
              <a:latin typeface="Gmarket Sans Medium"/>
              <a:ea typeface="Gmarket Sans Medium"/>
            </a:endParaRPr>
          </a:p>
          <a:p>
            <a:pPr lvl="0" algn="ctr">
              <a:lnSpc>
                <a:spcPct val="116199"/>
              </a:lnSpc>
            </a:pPr>
            <a:r>
              <a:rPr lang="en-US" altLang="ko-KR" sz="4000" b="0" i="0" u="none" strike="noStrike" spc="-153" dirty="0">
                <a:latin typeface="Gmarket Sans Medium"/>
                <a:ea typeface="Gmarket Sans Medium"/>
              </a:rPr>
              <a:t>3,4 data, </a:t>
            </a:r>
            <a:r>
              <a:rPr lang="en-US" altLang="ko-KR" sz="4000" b="0" i="0" u="none" strike="noStrike" spc="-153" dirty="0" err="1">
                <a:latin typeface="Gmarket Sans Medium"/>
                <a:ea typeface="Gmarket Sans Medium"/>
              </a:rPr>
              <a:t>common_module</a:t>
            </a:r>
            <a:r>
              <a:rPr lang="en-US" altLang="ko-KR" sz="4000" b="0" i="0" u="none" strike="noStrike" spc="-153" dirty="0">
                <a:latin typeface="Gmarket Sans Medium"/>
                <a:ea typeface="Gmarket Sans Medium"/>
              </a:rPr>
              <a:t> </a:t>
            </a:r>
            <a:r>
              <a:rPr lang="ko-KR" altLang="en-US" sz="4000" b="0" i="0" u="none" strike="noStrike" spc="-153" dirty="0">
                <a:latin typeface="Gmarket Sans Medium"/>
                <a:ea typeface="Gmarket Sans Medium"/>
              </a:rPr>
              <a:t>모듈 사용</a:t>
            </a:r>
            <a:endParaRPr lang="en-US" altLang="ko-KR" sz="4000" b="0" i="0" u="none" strike="noStrike" spc="-153" dirty="0">
              <a:latin typeface="Gmarket Sans Medium"/>
              <a:ea typeface="Gmarket Sans Medium"/>
            </a:endParaRPr>
          </a:p>
          <a:p>
            <a:pPr lvl="0" algn="ctr">
              <a:lnSpc>
                <a:spcPct val="116199"/>
              </a:lnSpc>
            </a:pPr>
            <a:r>
              <a:rPr lang="en-US" altLang="ko-KR" sz="4000" spc="-153" dirty="0">
                <a:latin typeface="Gmarket Sans Medium"/>
                <a:ea typeface="Gmarket Sans Medium"/>
              </a:rPr>
              <a:t>6~28 </a:t>
            </a:r>
            <a:r>
              <a:rPr lang="ko-KR" altLang="en-US" sz="4000" spc="-153" dirty="0">
                <a:latin typeface="Gmarket Sans Medium"/>
                <a:ea typeface="Gmarket Sans Medium"/>
              </a:rPr>
              <a:t>학생용 메뉴 화면 클래스</a:t>
            </a:r>
            <a:endParaRPr lang="en-US" altLang="ko-KR" sz="4000" spc="-153" dirty="0">
              <a:latin typeface="Gmarket Sans Medium"/>
              <a:ea typeface="Gmarket Sans Medium"/>
            </a:endParaRPr>
          </a:p>
        </p:txBody>
      </p:sp>
      <p:pic>
        <p:nvPicPr>
          <p:cNvPr id="5" name="그림 4" descr="텍스트, 스크린샷이(가) 표시된 사진&#10;&#10;AI 생성 콘텐츠는 정확하지 않을 수 있습니다.">
            <a:extLst>
              <a:ext uri="{FF2B5EF4-FFF2-40B4-BE49-F238E27FC236}">
                <a16:creationId xmlns:a16="http://schemas.microsoft.com/office/drawing/2014/main" id="{9FFB9FB8-BD76-F43C-EC50-4D8D33872DB1}"/>
              </a:ext>
            </a:extLst>
          </p:cNvPr>
          <p:cNvPicPr>
            <a:picLocks noChangeAspect="1"/>
          </p:cNvPicPr>
          <p:nvPr/>
        </p:nvPicPr>
        <p:blipFill>
          <a:blip r:embed="rId3"/>
          <a:stretch>
            <a:fillRect/>
          </a:stretch>
        </p:blipFill>
        <p:spPr>
          <a:xfrm>
            <a:off x="8093676" y="137557"/>
            <a:ext cx="16197488" cy="8549243"/>
          </a:xfrm>
          <a:prstGeom prst="rect">
            <a:avLst/>
          </a:prstGeom>
        </p:spPr>
      </p:pic>
    </p:spTree>
    <p:extLst>
      <p:ext uri="{BB962C8B-B14F-4D97-AF65-F5344CB8AC3E}">
        <p14:creationId xmlns:p14="http://schemas.microsoft.com/office/powerpoint/2010/main" val="650677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CEED9-76F0-BFDD-1D5B-8FAF55C4372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E7CB0DF-98DC-52CE-8EA5-0E980EC3C199}"/>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1B801087-0091-71A1-07F3-20BF97B73DD4}"/>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Student_ui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C323B108-A542-2067-86DD-4A08DCDB2947}"/>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DE1909AB-5D8D-A9EF-318D-5DF84E57EF0B}"/>
              </a:ext>
            </a:extLst>
          </p:cNvPr>
          <p:cNvSpPr txBox="1"/>
          <p:nvPr/>
        </p:nvSpPr>
        <p:spPr>
          <a:xfrm>
            <a:off x="5943600" y="101854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30~48 </a:t>
            </a:r>
            <a:r>
              <a:rPr lang="ko-KR" altLang="en-US" sz="4000" b="0" i="0" u="none" strike="noStrike" spc="-153" dirty="0">
                <a:latin typeface="Gmarket Sans Medium"/>
                <a:ea typeface="Gmarket Sans Medium"/>
              </a:rPr>
              <a:t>학생관리 메뉴를 생성 및 메뉴버튼 생성</a:t>
            </a:r>
            <a:endParaRPr lang="en-US" altLang="ko-KR" sz="4000" b="0" i="0" u="none" strike="noStrike" spc="-153" dirty="0">
              <a:latin typeface="Gmarket Sans Medium"/>
              <a:ea typeface="Gmarket Sans Medium"/>
            </a:endParaRPr>
          </a:p>
          <a:p>
            <a:pPr lvl="0" algn="ctr">
              <a:lnSpc>
                <a:spcPct val="116199"/>
              </a:lnSpc>
            </a:pPr>
            <a:r>
              <a:rPr lang="en-US" altLang="ko-KR" sz="4000" b="0" i="0" u="none" strike="noStrike" spc="-153" dirty="0">
                <a:latin typeface="Gmarket Sans Medium"/>
                <a:ea typeface="Gmarket Sans Medium"/>
              </a:rPr>
              <a:t>50~64 </a:t>
            </a:r>
            <a:r>
              <a:rPr lang="ko-KR" altLang="en-US" sz="4000" b="0" i="0" u="none" strike="noStrike" spc="-153" dirty="0">
                <a:latin typeface="Gmarket Sans Medium"/>
                <a:ea typeface="Gmarket Sans Medium"/>
              </a:rPr>
              <a:t>평균 학점 계산하는 함수를 생성</a:t>
            </a: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D1F09248-EFA2-5022-4FDF-920E68C4A0FF}"/>
              </a:ext>
            </a:extLst>
          </p:cNvPr>
          <p:cNvPicPr>
            <a:picLocks noChangeAspect="1"/>
          </p:cNvPicPr>
          <p:nvPr/>
        </p:nvPicPr>
        <p:blipFill>
          <a:blip r:embed="rId3"/>
          <a:stretch>
            <a:fillRect/>
          </a:stretch>
        </p:blipFill>
        <p:spPr>
          <a:xfrm>
            <a:off x="7924800" y="228599"/>
            <a:ext cx="15240000" cy="9726223"/>
          </a:xfrm>
          <a:prstGeom prst="rect">
            <a:avLst/>
          </a:prstGeom>
        </p:spPr>
      </p:pic>
    </p:spTree>
    <p:extLst>
      <p:ext uri="{BB962C8B-B14F-4D97-AF65-F5344CB8AC3E}">
        <p14:creationId xmlns:p14="http://schemas.microsoft.com/office/powerpoint/2010/main" val="1290876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B159F-87F8-2E37-2166-B8217D0DDA1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27575B1-E8F4-2F9C-EB5C-017B5ADC69A1}"/>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6A0717FD-4035-E4C8-05CC-B344DD813523}"/>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Student_ui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191BA174-87DD-C511-1354-695BECEA0812}"/>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FA124C53-3C59-74CF-A19C-83DDB4FE3E6B}"/>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65~95 </a:t>
            </a:r>
            <a:r>
              <a:rPr lang="ko-KR" altLang="en-US" sz="4000" b="0" i="0" u="none" strike="noStrike" spc="-153" dirty="0">
                <a:latin typeface="Gmarket Sans Medium"/>
                <a:ea typeface="Gmarket Sans Medium"/>
              </a:rPr>
              <a:t>모든 수강 과목 순회하며 평균 계산 </a:t>
            </a:r>
            <a:endParaRPr lang="en-US" altLang="ko-KR" sz="4000" b="0" i="0" u="none" strike="noStrike" spc="-153" dirty="0">
              <a:latin typeface="Gmarket Sans Medium"/>
              <a:ea typeface="Gmarket Sans Medium"/>
            </a:endParaRPr>
          </a:p>
          <a:p>
            <a:pPr lvl="0" algn="ctr">
              <a:lnSpc>
                <a:spcPct val="116199"/>
              </a:lnSpc>
            </a:pPr>
            <a:r>
              <a:rPr lang="ko-KR" altLang="en-US" sz="4000" b="0" i="0" u="none" strike="noStrike" spc="-153" dirty="0">
                <a:latin typeface="Gmarket Sans Medium"/>
                <a:ea typeface="Gmarket Sans Medium"/>
              </a:rPr>
              <a:t>및 현재학점</a:t>
            </a:r>
            <a:r>
              <a:rPr lang="en-US" altLang="ko-KR" sz="4000" b="0" i="0" u="none" strike="noStrike" spc="-153" dirty="0">
                <a:latin typeface="Gmarket Sans Medium"/>
                <a:ea typeface="Gmarket Sans Medium"/>
              </a:rPr>
              <a:t>, </a:t>
            </a:r>
            <a:r>
              <a:rPr lang="ko-KR" altLang="en-US" sz="4000" b="0" i="0" u="none" strike="noStrike" spc="-153" dirty="0">
                <a:latin typeface="Gmarket Sans Medium"/>
                <a:ea typeface="Gmarket Sans Medium"/>
              </a:rPr>
              <a:t>평균학점</a:t>
            </a:r>
            <a:r>
              <a:rPr lang="en-US" altLang="ko-KR" sz="4000" b="0" i="0" u="none" strike="noStrike" spc="-153" dirty="0">
                <a:latin typeface="Gmarket Sans Medium"/>
                <a:ea typeface="Gmarket Sans Medium"/>
              </a:rPr>
              <a:t>, </a:t>
            </a:r>
            <a:r>
              <a:rPr lang="ko-KR" altLang="en-US" sz="4000" b="0" i="0" u="none" strike="noStrike" spc="-153" dirty="0">
                <a:latin typeface="Gmarket Sans Medium"/>
                <a:ea typeface="Gmarket Sans Medium"/>
              </a:rPr>
              <a:t>이수학점</a:t>
            </a:r>
            <a:r>
              <a:rPr lang="en-US" altLang="ko-KR" sz="4000" b="0" i="0" u="none" strike="noStrike" spc="-153" dirty="0">
                <a:latin typeface="Gmarket Sans Medium"/>
                <a:ea typeface="Gmarket Sans Medium"/>
              </a:rPr>
              <a:t>, AHA</a:t>
            </a:r>
            <a:r>
              <a:rPr lang="ko-KR" altLang="en-US" sz="4000" b="0" i="0" u="none" strike="noStrike" spc="-153" dirty="0">
                <a:latin typeface="Gmarket Sans Medium"/>
                <a:ea typeface="Gmarket Sans Medium"/>
              </a:rPr>
              <a:t>이수율을 나타내는 함수를</a:t>
            </a:r>
            <a:endParaRPr lang="en-US" altLang="ko-KR" sz="4000" b="0" i="0" u="none" strike="noStrike" spc="-153" dirty="0">
              <a:latin typeface="Gmarket Sans Medium"/>
              <a:ea typeface="Gmarket Sans Medium"/>
            </a:endParaRPr>
          </a:p>
          <a:p>
            <a:pPr lvl="0" algn="ctr">
              <a:lnSpc>
                <a:spcPct val="116199"/>
              </a:lnSpc>
            </a:pPr>
            <a:r>
              <a:rPr lang="ko-KR" altLang="en-US" sz="4000" spc="-153" dirty="0">
                <a:latin typeface="Gmarket Sans Medium"/>
                <a:ea typeface="Gmarket Sans Medium"/>
              </a:rPr>
              <a:t>생성</a:t>
            </a: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C244514D-6E1F-5F84-1FDA-1B82C652CF03}"/>
              </a:ext>
            </a:extLst>
          </p:cNvPr>
          <p:cNvPicPr>
            <a:picLocks noChangeAspect="1"/>
          </p:cNvPicPr>
          <p:nvPr/>
        </p:nvPicPr>
        <p:blipFill>
          <a:blip r:embed="rId3"/>
          <a:stretch>
            <a:fillRect/>
          </a:stretch>
        </p:blipFill>
        <p:spPr>
          <a:xfrm>
            <a:off x="8229599" y="303630"/>
            <a:ext cx="15512805" cy="8916570"/>
          </a:xfrm>
          <a:prstGeom prst="rect">
            <a:avLst/>
          </a:prstGeom>
        </p:spPr>
      </p:pic>
    </p:spTree>
    <p:extLst>
      <p:ext uri="{BB962C8B-B14F-4D97-AF65-F5344CB8AC3E}">
        <p14:creationId xmlns:p14="http://schemas.microsoft.com/office/powerpoint/2010/main" val="3390095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BD81-E029-8FF8-E7BA-C4B947A4390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3F79631-5076-7570-4671-1C0EE61D9AC9}"/>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605CB990-C3CD-B026-33FA-8DDCD03AEDCD}"/>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Student_ui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FC24FD4C-6EF9-C7A7-2D6D-2D112E2040A9}"/>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7E0AEC6B-BFAB-5E0B-8451-E71C3534D311}"/>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96~114 </a:t>
            </a:r>
            <a:r>
              <a:rPr lang="en-US" altLang="ko-KR" sz="4000" b="0" i="0" u="none" strike="noStrike" spc="-153" dirty="0" err="1">
                <a:latin typeface="Gmarket Sans Medium"/>
                <a:ea typeface="Gmarket Sans Medium"/>
              </a:rPr>
              <a:t>Tkinter</a:t>
            </a:r>
            <a:r>
              <a:rPr lang="ko-KR" altLang="en-US" sz="4000" b="0" i="0" u="none" strike="noStrike" spc="-153" dirty="0">
                <a:latin typeface="Gmarket Sans Medium"/>
                <a:ea typeface="Gmarket Sans Medium"/>
              </a:rPr>
              <a:t>를 사용해 공지를 띄움</a:t>
            </a:r>
            <a:endParaRPr lang="en-US" altLang="ko-KR" sz="4000" spc="-153" dirty="0">
              <a:latin typeface="Gmarket Sans Medium"/>
              <a:ea typeface="Gmarket Sans Medium"/>
            </a:endParaRPr>
          </a:p>
          <a:p>
            <a:pPr lvl="0" algn="ctr">
              <a:lnSpc>
                <a:spcPct val="116199"/>
              </a:lnSpc>
            </a:pPr>
            <a:r>
              <a:rPr lang="en-US" altLang="ko-KR" sz="4000" b="0" i="0" u="none" strike="noStrike" spc="-153" dirty="0">
                <a:latin typeface="Gmarket Sans Medium"/>
                <a:ea typeface="Gmarket Sans Medium"/>
              </a:rPr>
              <a:t>116~128 </a:t>
            </a:r>
            <a:r>
              <a:rPr lang="ko-KR" altLang="en-US" sz="4000" b="0" i="0" u="none" strike="noStrike" spc="-153" dirty="0">
                <a:latin typeface="Gmarket Sans Medium"/>
                <a:ea typeface="Gmarket Sans Medium"/>
              </a:rPr>
              <a:t>공지사항</a:t>
            </a:r>
            <a:r>
              <a:rPr lang="en-US" altLang="ko-KR" sz="4000" b="0" i="0" u="none" strike="noStrike" spc="-153" dirty="0">
                <a:latin typeface="Gmarket Sans Medium"/>
                <a:ea typeface="Gmarket Sans Medium"/>
              </a:rPr>
              <a:t>,</a:t>
            </a:r>
            <a:r>
              <a:rPr lang="ko-KR" altLang="en-US" sz="4000" b="0" i="0" u="none" strike="noStrike" spc="-153" dirty="0">
                <a:latin typeface="Gmarket Sans Medium"/>
                <a:ea typeface="Gmarket Sans Medium"/>
              </a:rPr>
              <a:t>성적조회</a:t>
            </a:r>
            <a:r>
              <a:rPr lang="en-US" altLang="ko-KR" sz="4000" b="0" i="0" u="none" strike="noStrike" spc="-153" dirty="0">
                <a:latin typeface="Gmarket Sans Medium"/>
                <a:ea typeface="Gmarket Sans Medium"/>
              </a:rPr>
              <a:t>,</a:t>
            </a:r>
            <a:r>
              <a:rPr lang="ko-KR" altLang="en-US" sz="4000" b="0" i="0" u="none" strike="noStrike" spc="-153" dirty="0" err="1">
                <a:latin typeface="Gmarket Sans Medium"/>
                <a:ea typeface="Gmarket Sans Medium"/>
              </a:rPr>
              <a:t>출결현황</a:t>
            </a:r>
            <a:r>
              <a:rPr lang="en-US" altLang="ko-KR" sz="4000" b="0" i="0" u="none" strike="noStrike" spc="-153" dirty="0">
                <a:latin typeface="Gmarket Sans Medium"/>
                <a:ea typeface="Gmarket Sans Medium"/>
              </a:rPr>
              <a:t>, </a:t>
            </a:r>
            <a:r>
              <a:rPr lang="ko-KR" altLang="en-US" sz="4000" b="0" i="0" u="none" strike="noStrike" spc="-153" dirty="0" err="1">
                <a:latin typeface="Gmarket Sans Medium"/>
                <a:ea typeface="Gmarket Sans Medium"/>
              </a:rPr>
              <a:t>학적신청하는</a:t>
            </a:r>
            <a:r>
              <a:rPr lang="ko-KR" altLang="en-US" sz="4000" b="0" i="0" u="none" strike="noStrike" spc="-153" dirty="0">
                <a:latin typeface="Gmarket Sans Medium"/>
                <a:ea typeface="Gmarket Sans Medium"/>
              </a:rPr>
              <a:t> 로직 구성</a:t>
            </a:r>
            <a:endParaRPr lang="en-US" altLang="ko-KR" sz="4000" b="0" i="0" u="none" strike="noStrike" spc="-153" dirty="0">
              <a:latin typeface="Gmarket Sans Medium"/>
              <a:ea typeface="Gmarket Sans Medium"/>
            </a:endParaRPr>
          </a:p>
        </p:txBody>
      </p:sp>
      <p:pic>
        <p:nvPicPr>
          <p:cNvPr id="4" name="그림 3" descr="텍스트, 스크린샷, 폰트, 번호이(가) 표시된 사진&#10;&#10;AI 생성 콘텐츠는 정확하지 않을 수 있습니다.">
            <a:extLst>
              <a:ext uri="{FF2B5EF4-FFF2-40B4-BE49-F238E27FC236}">
                <a16:creationId xmlns:a16="http://schemas.microsoft.com/office/drawing/2014/main" id="{E9B43D15-2219-2654-2306-FA3E18C6A1F4}"/>
              </a:ext>
            </a:extLst>
          </p:cNvPr>
          <p:cNvPicPr>
            <a:picLocks noChangeAspect="1"/>
          </p:cNvPicPr>
          <p:nvPr/>
        </p:nvPicPr>
        <p:blipFill>
          <a:blip r:embed="rId3"/>
          <a:stretch>
            <a:fillRect/>
          </a:stretch>
        </p:blipFill>
        <p:spPr>
          <a:xfrm>
            <a:off x="8131776" y="299406"/>
            <a:ext cx="15013495" cy="9040487"/>
          </a:xfrm>
          <a:prstGeom prst="rect">
            <a:avLst/>
          </a:prstGeom>
        </p:spPr>
      </p:pic>
    </p:spTree>
    <p:extLst>
      <p:ext uri="{BB962C8B-B14F-4D97-AF65-F5344CB8AC3E}">
        <p14:creationId xmlns:p14="http://schemas.microsoft.com/office/powerpoint/2010/main" val="1835219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F005C-E2FA-C800-8F5D-5290FFBD7F5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89EA208-14A8-DC93-F8C9-DE52F739B2EC}"/>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72CF20FD-B04C-3518-7EB3-7E3249FA3AB6}"/>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Student_ui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0B79F2EA-A88A-15EA-F7BA-31BEC86B1D62}"/>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35D5FE69-B39D-87C8-AFA5-D65F1D7A37C8}"/>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130~161 </a:t>
            </a:r>
            <a:r>
              <a:rPr lang="ko-KR" altLang="en-US" sz="4000" b="0" i="0" u="none" strike="noStrike" spc="-153" dirty="0">
                <a:latin typeface="Gmarket Sans Medium"/>
                <a:ea typeface="Gmarket Sans Medium"/>
              </a:rPr>
              <a:t>공지사항 </a:t>
            </a: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9F5BEE70-0CA6-502F-70C3-A6F614C495A6}"/>
              </a:ext>
            </a:extLst>
          </p:cNvPr>
          <p:cNvPicPr>
            <a:picLocks noChangeAspect="1"/>
          </p:cNvPicPr>
          <p:nvPr/>
        </p:nvPicPr>
        <p:blipFill>
          <a:blip r:embed="rId3"/>
          <a:stretch>
            <a:fillRect/>
          </a:stretch>
        </p:blipFill>
        <p:spPr>
          <a:xfrm>
            <a:off x="8298407" y="356564"/>
            <a:ext cx="14937285" cy="8926171"/>
          </a:xfrm>
          <a:prstGeom prst="rect">
            <a:avLst/>
          </a:prstGeom>
        </p:spPr>
      </p:pic>
    </p:spTree>
    <p:extLst>
      <p:ext uri="{BB962C8B-B14F-4D97-AF65-F5344CB8AC3E}">
        <p14:creationId xmlns:p14="http://schemas.microsoft.com/office/powerpoint/2010/main" val="1992837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02CA4-C5AC-5BA3-2810-F92355D2696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F0476F1C-5E8B-C45E-2871-136DF9277B96}"/>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886BEC16-B875-3D47-B492-FFC1D112FD8C}"/>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Student_ui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3D3A50BA-F70E-9AD4-78BF-3D8141DE8638}"/>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19AA9985-2D8E-4E57-5713-4C4B44D7DF3F}"/>
              </a:ext>
            </a:extLst>
          </p:cNvPr>
          <p:cNvSpPr txBox="1"/>
          <p:nvPr/>
        </p:nvSpPr>
        <p:spPr>
          <a:xfrm>
            <a:off x="6019800" y="10175875"/>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163 ~ 194 </a:t>
            </a:r>
            <a:r>
              <a:rPr lang="ko-KR" altLang="en-US" sz="4000" b="0" i="0" u="none" strike="noStrike" spc="-153" dirty="0">
                <a:latin typeface="Gmarket Sans Medium"/>
                <a:ea typeface="Gmarket Sans Medium"/>
              </a:rPr>
              <a:t>성적 조회 화면 표시 및 과목별 성적 등급 표시해주는</a:t>
            </a:r>
            <a:endParaRPr lang="en-US" altLang="ko-KR" sz="4000" b="0" i="0" u="none" strike="noStrike" spc="-153" dirty="0">
              <a:latin typeface="Gmarket Sans Medium"/>
              <a:ea typeface="Gmarket Sans Medium"/>
            </a:endParaRPr>
          </a:p>
          <a:p>
            <a:pPr lvl="0" algn="ctr">
              <a:lnSpc>
                <a:spcPct val="116199"/>
              </a:lnSpc>
            </a:pPr>
            <a:r>
              <a:rPr lang="ko-KR" altLang="en-US" sz="4000" spc="-153" dirty="0">
                <a:latin typeface="Gmarket Sans Medium"/>
                <a:ea typeface="Gmarket Sans Medium"/>
              </a:rPr>
              <a:t>함수를 </a:t>
            </a:r>
            <a:r>
              <a:rPr lang="en-US" altLang="ko-KR" sz="4000" spc="-153" dirty="0" err="1">
                <a:latin typeface="Gmarket Sans Medium"/>
                <a:ea typeface="Gmarket Sans Medium"/>
              </a:rPr>
              <a:t>tkinter</a:t>
            </a:r>
            <a:r>
              <a:rPr lang="ko-KR" altLang="en-US" sz="4000" spc="-153" dirty="0">
                <a:latin typeface="Gmarket Sans Medium"/>
                <a:ea typeface="Gmarket Sans Medium"/>
              </a:rPr>
              <a:t>와 병합</a:t>
            </a:r>
            <a:endParaRPr lang="en-US" altLang="ko-KR" sz="4000" spc="-153" dirty="0">
              <a:latin typeface="Gmarket Sans Medium"/>
              <a:ea typeface="Gmarket Sans Medium"/>
            </a:endParaRPr>
          </a:p>
          <a:p>
            <a:pPr lvl="0" algn="ctr">
              <a:lnSpc>
                <a:spcPct val="116199"/>
              </a:lnSpc>
            </a:pPr>
            <a:endParaRPr lang="en-US" altLang="ko-KR" sz="4000" b="0" i="0" u="none" strike="noStrike" spc="-153" dirty="0">
              <a:latin typeface="Gmarket Sans Medium"/>
              <a:ea typeface="Gmarket Sans Medium"/>
            </a:endParaRPr>
          </a:p>
        </p:txBody>
      </p:sp>
      <p:pic>
        <p:nvPicPr>
          <p:cNvPr id="4" name="그림 3" descr="텍스트, 스크린샷, 폰트, 번호이(가) 표시된 사진&#10;&#10;AI 생성 콘텐츠는 정확하지 않을 수 있습니다.">
            <a:extLst>
              <a:ext uri="{FF2B5EF4-FFF2-40B4-BE49-F238E27FC236}">
                <a16:creationId xmlns:a16="http://schemas.microsoft.com/office/drawing/2014/main" id="{20E30758-55A2-682A-C82A-7EF2FC206F68}"/>
              </a:ext>
            </a:extLst>
          </p:cNvPr>
          <p:cNvPicPr>
            <a:picLocks noChangeAspect="1"/>
          </p:cNvPicPr>
          <p:nvPr/>
        </p:nvPicPr>
        <p:blipFill>
          <a:blip r:embed="rId3"/>
          <a:stretch>
            <a:fillRect/>
          </a:stretch>
        </p:blipFill>
        <p:spPr>
          <a:xfrm>
            <a:off x="8106376" y="430524"/>
            <a:ext cx="14880127" cy="9145276"/>
          </a:xfrm>
          <a:prstGeom prst="rect">
            <a:avLst/>
          </a:prstGeom>
        </p:spPr>
      </p:pic>
    </p:spTree>
    <p:extLst>
      <p:ext uri="{BB962C8B-B14F-4D97-AF65-F5344CB8AC3E}">
        <p14:creationId xmlns:p14="http://schemas.microsoft.com/office/powerpoint/2010/main" val="1557395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0"/>
            <a:ext cx="7620000" cy="13716000"/>
          </a:xfrm>
          <a:prstGeom prst="rect">
            <a:avLst/>
          </a:prstGeom>
        </p:spPr>
      </p:pic>
      <p:sp>
        <p:nvSpPr>
          <p:cNvPr id="6" name="TextBox 6"/>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t>
            </a:r>
            <a:r>
              <a:rPr lang="ko-KR" altLang="en-US" sz="7200" spc="-153" dirty="0">
                <a:solidFill>
                  <a:schemeClr val="bg1"/>
                </a:solidFill>
                <a:latin typeface="Gmarket Sans Medium"/>
                <a:ea typeface="Gmarket Sans Medium"/>
              </a:rPr>
              <a:t>모듈</a:t>
            </a:r>
            <a:r>
              <a:rPr lang="en-US" altLang="ko-KR" sz="7200" spc="-153" dirty="0">
                <a:solidFill>
                  <a:schemeClr val="bg1"/>
                </a:solidFill>
                <a:latin typeface="Gmarket Sans Medium"/>
                <a:ea typeface="Gmarket Sans Medium"/>
              </a:rPr>
              <a:t>)</a:t>
            </a:r>
            <a:endParaRPr lang="ko-KR" sz="7200" b="0" i="0" u="none" strike="noStrike" spc="-153" dirty="0">
              <a:solidFill>
                <a:schemeClr val="bg1"/>
              </a:solidFill>
              <a:ea typeface="Gmarket Sans Medium"/>
            </a:endParaRPr>
          </a:p>
        </p:txBody>
      </p:sp>
      <p:sp>
        <p:nvSpPr>
          <p:cNvPr id="9" name="TextBox 4">
            <a:extLst>
              <a:ext uri="{FF2B5EF4-FFF2-40B4-BE49-F238E27FC236}">
                <a16:creationId xmlns:a16="http://schemas.microsoft.com/office/drawing/2014/main" id="{0E566B8B-E0CC-C4FA-864A-F01099AD217C}"/>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pic>
        <p:nvPicPr>
          <p:cNvPr id="11" name="그림 10" descr="텍스트, 폰트, 라인, 스크린샷이(가) 표시된 사진&#10;&#10;AI 생성 콘텐츠는 정확하지 않을 수 있습니다.">
            <a:extLst>
              <a:ext uri="{FF2B5EF4-FFF2-40B4-BE49-F238E27FC236}">
                <a16:creationId xmlns:a16="http://schemas.microsoft.com/office/drawing/2014/main" id="{B2033AFF-338A-BC8A-A5C0-319CB2168EE3}"/>
              </a:ext>
            </a:extLst>
          </p:cNvPr>
          <p:cNvPicPr>
            <a:picLocks noChangeAspect="1"/>
          </p:cNvPicPr>
          <p:nvPr/>
        </p:nvPicPr>
        <p:blipFill>
          <a:blip r:embed="rId3"/>
          <a:srcRect t="4117" b="11851"/>
          <a:stretch>
            <a:fillRect/>
          </a:stretch>
        </p:blipFill>
        <p:spPr>
          <a:xfrm>
            <a:off x="7924800" y="1295400"/>
            <a:ext cx="17145000" cy="5943600"/>
          </a:xfrm>
          <a:prstGeom prst="rect">
            <a:avLst/>
          </a:prstGeom>
        </p:spPr>
      </p:pic>
      <p:sp>
        <p:nvSpPr>
          <p:cNvPr id="12" name="TextBox 6">
            <a:extLst>
              <a:ext uri="{FF2B5EF4-FFF2-40B4-BE49-F238E27FC236}">
                <a16:creationId xmlns:a16="http://schemas.microsoft.com/office/drawing/2014/main" id="{F8EC6E9E-0A33-CB68-4F70-063028307C63}"/>
              </a:ext>
            </a:extLst>
          </p:cNvPr>
          <p:cNvSpPr txBox="1"/>
          <p:nvPr/>
        </p:nvSpPr>
        <p:spPr>
          <a:xfrm>
            <a:off x="5334000" y="7981950"/>
            <a:ext cx="19494500" cy="3200400"/>
          </a:xfrm>
          <a:prstGeom prst="rect">
            <a:avLst/>
          </a:prstGeom>
        </p:spPr>
        <p:txBody>
          <a:bodyPr rtlCol="0" anchor="t"/>
          <a:lstStyle/>
          <a:p>
            <a:pPr lvl="0" algn="ctr">
              <a:lnSpc>
                <a:spcPct val="116199"/>
              </a:lnSpc>
            </a:pPr>
            <a:r>
              <a:rPr lang="en-US" altLang="ko-KR" sz="4000" spc="-153" dirty="0">
                <a:latin typeface="Gmarket Sans Medium"/>
                <a:ea typeface="Gmarket Sans Medium"/>
              </a:rPr>
              <a:t>1~2 </a:t>
            </a:r>
            <a:r>
              <a:rPr lang="en-US" altLang="ko-KR" sz="4000" spc="-153" dirty="0" err="1">
                <a:latin typeface="Gmarket Sans Medium"/>
                <a:ea typeface="Gmarket Sans Medium"/>
              </a:rPr>
              <a:t>tkinter</a:t>
            </a:r>
            <a:r>
              <a:rPr lang="ko-KR" altLang="en-US" sz="4000" spc="-153" dirty="0">
                <a:latin typeface="Gmarket Sans Medium"/>
                <a:ea typeface="Gmarket Sans Medium"/>
              </a:rPr>
              <a:t>사용을 위한 라이브러리</a:t>
            </a:r>
            <a:endParaRPr lang="en-US" altLang="ko-KR" sz="4000" spc="-153" dirty="0">
              <a:latin typeface="Gmarket Sans Medium"/>
              <a:ea typeface="Gmarket Sans Medium"/>
            </a:endParaRPr>
          </a:p>
          <a:p>
            <a:pPr lvl="0" algn="ctr">
              <a:lnSpc>
                <a:spcPct val="116199"/>
              </a:lnSpc>
            </a:pPr>
            <a:r>
              <a:rPr lang="en-US" altLang="ko-KR" sz="4000" b="0" i="0" u="none" strike="noStrike" spc="-153" dirty="0">
                <a:latin typeface="Gmarket Sans Medium"/>
                <a:ea typeface="Gmarket Sans Medium"/>
              </a:rPr>
              <a:t>       3 </a:t>
            </a:r>
            <a:r>
              <a:rPr lang="ko-KR" altLang="en-US" sz="4000" spc="-153" dirty="0" err="1">
                <a:latin typeface="Gmarket Sans Medium"/>
                <a:ea typeface="Gmarket Sans Medium"/>
              </a:rPr>
              <a:t>입력받은</a:t>
            </a:r>
            <a:r>
              <a:rPr lang="ko-KR" altLang="en-US" sz="4000" spc="-153" dirty="0">
                <a:latin typeface="Gmarket Sans Medium"/>
                <a:ea typeface="Gmarket Sans Medium"/>
              </a:rPr>
              <a:t> 내용을 받을 데이터저장공간</a:t>
            </a:r>
            <a:endParaRPr lang="en-US" altLang="ko-KR" sz="4000" spc="-153" dirty="0">
              <a:latin typeface="Gmarket Sans Medium"/>
              <a:ea typeface="Gmarket Sans Medium"/>
            </a:endParaRPr>
          </a:p>
          <a:p>
            <a:pPr lvl="0" algn="ctr">
              <a:lnSpc>
                <a:spcPct val="116199"/>
              </a:lnSpc>
            </a:pPr>
            <a:r>
              <a:rPr lang="en-US" altLang="ko-KR" sz="4000" b="0" i="0" u="none" strike="noStrike" spc="-153" dirty="0">
                <a:latin typeface="Gmarket Sans Medium"/>
                <a:ea typeface="Gmarket Sans Medium"/>
              </a:rPr>
              <a:t>4</a:t>
            </a:r>
            <a:r>
              <a:rPr lang="en-US" altLang="ko-KR" sz="4000" spc="-153" dirty="0">
                <a:latin typeface="Gmarket Sans Medium"/>
                <a:ea typeface="Gmarket Sans Medium"/>
              </a:rPr>
              <a:t> </a:t>
            </a:r>
            <a:r>
              <a:rPr lang="ko-KR" altLang="en-US" sz="4000" spc="-153" dirty="0">
                <a:latin typeface="Gmarket Sans Medium"/>
                <a:ea typeface="Gmarket Sans Medium"/>
              </a:rPr>
              <a:t>직접 제작한 공통기능 모듈</a:t>
            </a:r>
            <a:endParaRPr lang="en-US" altLang="ko-KR" sz="4000" spc="-153" dirty="0">
              <a:latin typeface="Gmarket Sans Medium"/>
              <a:ea typeface="Gmarket Sans Medium"/>
            </a:endParaRPr>
          </a:p>
          <a:p>
            <a:pPr lvl="0" algn="ctr">
              <a:lnSpc>
                <a:spcPct val="116199"/>
              </a:lnSpc>
            </a:pPr>
            <a:r>
              <a:rPr lang="en-US" altLang="ko-KR" sz="4000" b="0" i="0" u="none" strike="noStrike" spc="-153" dirty="0">
                <a:latin typeface="Gmarket Sans Medium"/>
                <a:ea typeface="Gmarket Sans Medium"/>
              </a:rPr>
              <a:t>5</a:t>
            </a:r>
            <a:r>
              <a:rPr lang="en-US" altLang="ko-KR" sz="4000" spc="-153" dirty="0">
                <a:latin typeface="Gmarket Sans Medium"/>
                <a:ea typeface="Gmarket Sans Medium"/>
              </a:rPr>
              <a:t> </a:t>
            </a:r>
            <a:r>
              <a:rPr lang="ko-KR" altLang="en-US" sz="4000" spc="-153" dirty="0">
                <a:latin typeface="Gmarket Sans Medium"/>
                <a:ea typeface="Gmarket Sans Medium"/>
              </a:rPr>
              <a:t>직접 제작한 학생 모듈</a:t>
            </a:r>
            <a:endParaRPr lang="en-US" altLang="ko-KR" sz="4000" spc="-153" dirty="0">
              <a:latin typeface="Gmarket Sans Medium"/>
              <a:ea typeface="Gmarket Sans Medium"/>
            </a:endParaRPr>
          </a:p>
          <a:p>
            <a:pPr lvl="0" algn="ctr">
              <a:lnSpc>
                <a:spcPct val="116199"/>
              </a:lnSpc>
            </a:pPr>
            <a:r>
              <a:rPr lang="en-US" altLang="ko-KR" sz="4000" spc="-153" dirty="0">
                <a:latin typeface="Gmarket Sans Medium"/>
                <a:ea typeface="Gmarket Sans Medium"/>
              </a:rPr>
              <a:t>6 </a:t>
            </a:r>
            <a:r>
              <a:rPr lang="ko-KR" altLang="en-US" sz="4000" spc="-153" dirty="0">
                <a:latin typeface="Gmarket Sans Medium"/>
                <a:ea typeface="Gmarket Sans Medium"/>
              </a:rPr>
              <a:t>직접 제작한 교수 모듈</a:t>
            </a:r>
            <a:endParaRPr lang="en-US" altLang="ko-KR" sz="4000" spc="-153" dirty="0">
              <a:latin typeface="Gmarket Sans Medium"/>
              <a:ea typeface="Gmarket Sans Medium"/>
            </a:endParaRPr>
          </a:p>
          <a:p>
            <a:pPr lvl="0" algn="ctr">
              <a:lnSpc>
                <a:spcPct val="116199"/>
              </a:lnSpc>
            </a:pPr>
            <a:r>
              <a:rPr lang="en-US" altLang="ko-KR" sz="4000" spc="-153" dirty="0">
                <a:latin typeface="Gmarket Sans Medium"/>
                <a:ea typeface="Gmarket Sans Medium"/>
              </a:rPr>
              <a:t>7 </a:t>
            </a:r>
            <a:r>
              <a:rPr lang="ko-KR" altLang="en-US" sz="4000" spc="-153" dirty="0">
                <a:latin typeface="Gmarket Sans Medium"/>
                <a:ea typeface="Gmarket Sans Medium"/>
              </a:rPr>
              <a:t>직접 제작한 행정직원 모듈</a:t>
            </a:r>
            <a:endParaRPr lang="ko-KR" sz="4000" b="0" i="0" u="none" strike="noStrike" spc="-153" dirty="0">
              <a:ea typeface="Gmarket Sans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53F9C-49D1-474D-3A43-5B139E1123C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1620402-9903-8D31-95FC-54703799B7F3}"/>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8869AF08-4ED9-46F9-50B8-6FE640A71E11}"/>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Student_ui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652C8436-1BEC-A926-683E-9E70E56B397A}"/>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pic>
        <p:nvPicPr>
          <p:cNvPr id="4" name="그림 3" descr="텍스트, 스크린샷, 폰트, 번호이(가) 표시된 사진&#10;&#10;AI 생성 콘텐츠는 정확하지 않을 수 있습니다.">
            <a:extLst>
              <a:ext uri="{FF2B5EF4-FFF2-40B4-BE49-F238E27FC236}">
                <a16:creationId xmlns:a16="http://schemas.microsoft.com/office/drawing/2014/main" id="{2E5790F0-C64D-57B8-A341-99A52355EF18}"/>
              </a:ext>
            </a:extLst>
          </p:cNvPr>
          <p:cNvPicPr>
            <a:picLocks noChangeAspect="1"/>
          </p:cNvPicPr>
          <p:nvPr/>
        </p:nvPicPr>
        <p:blipFill>
          <a:blip r:embed="rId3"/>
          <a:stretch>
            <a:fillRect/>
          </a:stretch>
        </p:blipFill>
        <p:spPr>
          <a:xfrm>
            <a:off x="8093676" y="609600"/>
            <a:ext cx="14918232" cy="8830907"/>
          </a:xfrm>
          <a:prstGeom prst="rect">
            <a:avLst/>
          </a:prstGeom>
        </p:spPr>
      </p:pic>
      <p:sp>
        <p:nvSpPr>
          <p:cNvPr id="5" name="TextBox 6">
            <a:extLst>
              <a:ext uri="{FF2B5EF4-FFF2-40B4-BE49-F238E27FC236}">
                <a16:creationId xmlns:a16="http://schemas.microsoft.com/office/drawing/2014/main" id="{6BC6434B-BC61-4913-0D3D-1EEB2BC8C9B1}"/>
              </a:ext>
            </a:extLst>
          </p:cNvPr>
          <p:cNvSpPr txBox="1"/>
          <p:nvPr/>
        </p:nvSpPr>
        <p:spPr>
          <a:xfrm>
            <a:off x="6019800" y="10175875"/>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195 ~ 226 </a:t>
            </a:r>
            <a:r>
              <a:rPr lang="en-US" altLang="ko-KR" sz="4000" spc="-153" dirty="0" err="1">
                <a:latin typeface="Gmarket Sans Medium"/>
                <a:ea typeface="Gmarket Sans Medium"/>
              </a:rPr>
              <a:t>tkinter</a:t>
            </a:r>
            <a:r>
              <a:rPr lang="ko-KR" altLang="en-US" sz="4000" spc="-153" dirty="0">
                <a:latin typeface="Gmarket Sans Medium"/>
                <a:ea typeface="Gmarket Sans Medium"/>
              </a:rPr>
              <a:t>로 학적 변동 신청화면표시 해주는 함수를</a:t>
            </a:r>
            <a:endParaRPr lang="en-US" altLang="ko-KR" sz="4000" spc="-153" dirty="0">
              <a:latin typeface="Gmarket Sans Medium"/>
              <a:ea typeface="Gmarket Sans Medium"/>
            </a:endParaRPr>
          </a:p>
          <a:p>
            <a:pPr lvl="0" algn="ctr">
              <a:lnSpc>
                <a:spcPct val="116199"/>
              </a:lnSpc>
            </a:pPr>
            <a:r>
              <a:rPr lang="ko-KR" altLang="en-US" sz="4000" spc="-153" dirty="0">
                <a:latin typeface="Gmarket Sans Medium"/>
                <a:ea typeface="Gmarket Sans Medium"/>
              </a:rPr>
              <a:t>생성</a:t>
            </a:r>
            <a:endParaRPr lang="en-US" altLang="ko-KR" sz="4000" b="0" i="0" u="none" strike="noStrike" spc="-153" dirty="0">
              <a:latin typeface="Gmarket Sans Medium"/>
              <a:ea typeface="Gmarket Sans Medium"/>
            </a:endParaRPr>
          </a:p>
        </p:txBody>
      </p:sp>
    </p:spTree>
    <p:extLst>
      <p:ext uri="{BB962C8B-B14F-4D97-AF65-F5344CB8AC3E}">
        <p14:creationId xmlns:p14="http://schemas.microsoft.com/office/powerpoint/2010/main" val="1081871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35EE9-D60E-8DEF-99A4-A158193B398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207C700-2A5D-4D42-5EF7-BB334220679A}"/>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9B163176-AD37-E351-04F2-8D7CC47051B6}"/>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err="1">
                <a:solidFill>
                  <a:schemeClr val="bg1"/>
                </a:solidFill>
                <a:latin typeface="Gmarket Sans Medium"/>
                <a:ea typeface="Gmarket Sans Medium"/>
              </a:rPr>
              <a:t>Student_ui</a:t>
            </a:r>
            <a:endParaRPr lang="en-US" altLang="ko-KR" sz="7200" spc="-153" dirty="0">
              <a:solidFill>
                <a:schemeClr val="bg1"/>
              </a:solidFill>
              <a:latin typeface="Gmarket Sans Medium"/>
              <a:ea typeface="Gmarket Sans Medium"/>
            </a:endParaRPr>
          </a:p>
          <a:p>
            <a:pPr lvl="0" algn="ctr">
              <a:lnSpc>
                <a:spcPct val="116199"/>
              </a:lnSpc>
            </a:pPr>
            <a:r>
              <a:rPr lang="en-US" altLang="ko-KR" sz="7200" spc="-153" dirty="0">
                <a:solidFill>
                  <a:schemeClr val="bg1"/>
                </a:solidFill>
                <a:latin typeface="Gmarket Sans Medium"/>
                <a:ea typeface="Gmarket Sans Medium"/>
              </a:rPr>
              <a:t>.py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BB8C9654-2C56-696E-E7D9-8AFDA7794F4A}"/>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50197F65-B72A-C98E-905A-BED067EF6808}"/>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227~250 </a:t>
            </a:r>
            <a:r>
              <a:rPr lang="ko-KR" altLang="en-US" sz="4000" spc="-153" dirty="0">
                <a:latin typeface="Gmarket Sans Medium"/>
                <a:ea typeface="Gmarket Sans Medium"/>
              </a:rPr>
              <a:t>학적 변동 신청하는 제출하는 함수를 생성</a:t>
            </a: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55602B27-31F8-B71F-EF16-097101381DBF}"/>
              </a:ext>
            </a:extLst>
          </p:cNvPr>
          <p:cNvPicPr>
            <a:picLocks noChangeAspect="1"/>
          </p:cNvPicPr>
          <p:nvPr/>
        </p:nvPicPr>
        <p:blipFill>
          <a:blip r:embed="rId3"/>
          <a:srcRect t="14959"/>
          <a:stretch>
            <a:fillRect/>
          </a:stretch>
        </p:blipFill>
        <p:spPr>
          <a:xfrm>
            <a:off x="8686800" y="1066800"/>
            <a:ext cx="14765811" cy="8202233"/>
          </a:xfrm>
          <a:prstGeom prst="rect">
            <a:avLst/>
          </a:prstGeom>
        </p:spPr>
      </p:pic>
    </p:spTree>
    <p:extLst>
      <p:ext uri="{BB962C8B-B14F-4D97-AF65-F5344CB8AC3E}">
        <p14:creationId xmlns:p14="http://schemas.microsoft.com/office/powerpoint/2010/main" val="4233131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4A0EA-341D-1D35-8E75-5A2FAB49F1B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7AAE011-5437-58F2-A9EE-724DB87B6AFA}"/>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D2E3390C-2D84-B5BC-7BFB-127B695092FF}"/>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main.py</a:t>
            </a:r>
            <a:endParaRPr lang="ko-KR" sz="7200" b="0" i="0" u="none" strike="noStrike" spc="-153" dirty="0">
              <a:solidFill>
                <a:schemeClr val="bg1"/>
              </a:solidFill>
              <a:ea typeface="Gmarket Sans Medium"/>
            </a:endParaRPr>
          </a:p>
        </p:txBody>
      </p:sp>
      <p:sp>
        <p:nvSpPr>
          <p:cNvPr id="9" name="TextBox 4">
            <a:extLst>
              <a:ext uri="{FF2B5EF4-FFF2-40B4-BE49-F238E27FC236}">
                <a16:creationId xmlns:a16="http://schemas.microsoft.com/office/drawing/2014/main" id="{70199EC8-0EC0-E984-1AB3-55D9369EC64D}"/>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45C350ED-C4F0-3CD6-CF6A-A544FA68A6EB}"/>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spc="-153" dirty="0">
                <a:latin typeface="Gmarket Sans Medium"/>
                <a:ea typeface="Gmarket Sans Medium"/>
              </a:rPr>
              <a:t>9~36 </a:t>
            </a:r>
            <a:r>
              <a:rPr lang="ko-KR" altLang="en-US" sz="4000" spc="-153" dirty="0">
                <a:latin typeface="Gmarket Sans Medium"/>
                <a:ea typeface="Gmarket Sans Medium"/>
              </a:rPr>
              <a:t>로그인 창 클래스를 생성</a:t>
            </a:r>
            <a:r>
              <a:rPr lang="en-US" altLang="ko-KR" sz="4000" spc="-153" dirty="0">
                <a:latin typeface="Gmarket Sans Medium"/>
                <a:ea typeface="Gmarket Sans Medium"/>
              </a:rPr>
              <a:t>, </a:t>
            </a:r>
            <a:r>
              <a:rPr lang="ko-KR" altLang="en-US" sz="4000" spc="-153" dirty="0">
                <a:latin typeface="Gmarket Sans Medium"/>
                <a:ea typeface="Gmarket Sans Medium"/>
              </a:rPr>
              <a:t>사용자 역할별 로그인 창을 생성 및 관리</a:t>
            </a:r>
            <a:endParaRPr lang="en-US" altLang="ko-KR" sz="4000" spc="-153" dirty="0">
              <a:latin typeface="Gmarket Sans Medium"/>
              <a:ea typeface="Gmarket Sans Medium"/>
            </a:endParaRPr>
          </a:p>
          <a:p>
            <a:pPr lvl="0" algn="ctr">
              <a:lnSpc>
                <a:spcPct val="116199"/>
              </a:lnSpc>
            </a:pPr>
            <a:r>
              <a:rPr lang="ko-KR" altLang="en-US" sz="4000" b="0" i="0" u="none" strike="noStrike" spc="-153" dirty="0" err="1">
                <a:latin typeface="Gmarket Sans Medium"/>
                <a:ea typeface="Gmarket Sans Medium"/>
              </a:rPr>
              <a:t>로그인시</a:t>
            </a:r>
            <a:r>
              <a:rPr lang="ko-KR" altLang="en-US" sz="4000" b="0" i="0" u="none" strike="noStrike" spc="-153" dirty="0">
                <a:latin typeface="Gmarket Sans Medium"/>
                <a:ea typeface="Gmarket Sans Medium"/>
              </a:rPr>
              <a:t> 새로운 창 생성</a:t>
            </a:r>
            <a:r>
              <a:rPr lang="ko-KR" altLang="en-US" sz="4000" spc="-153" dirty="0">
                <a:latin typeface="Gmarket Sans Medium"/>
                <a:ea typeface="Gmarket Sans Medium"/>
              </a:rPr>
              <a:t> 및 배치 </a:t>
            </a:r>
            <a:endParaRPr lang="en-US" altLang="ko-KR" sz="4000" spc="-153" dirty="0">
              <a:latin typeface="Gmarket Sans Medium"/>
              <a:ea typeface="Gmarket Sans Medium"/>
            </a:endParaRPr>
          </a:p>
          <a:p>
            <a:pPr lvl="0" algn="ctr">
              <a:lnSpc>
                <a:spcPct val="116199"/>
              </a:lnSpc>
            </a:pPr>
            <a:r>
              <a:rPr lang="ko-KR" altLang="en-US" sz="4000" spc="-153" dirty="0">
                <a:latin typeface="Gmarket Sans Medium"/>
                <a:ea typeface="Gmarket Sans Medium"/>
              </a:rPr>
              <a:t>아이디 및 비밀번호 입력하는 창 생성</a:t>
            </a:r>
            <a:endParaRPr lang="en-US" altLang="ko-KR" sz="4000" b="0" i="0" u="none" strike="noStrike" spc="-153" dirty="0">
              <a:latin typeface="Gmarket Sans Medium"/>
              <a:ea typeface="Gmarket Sans Medium"/>
            </a:endParaRPr>
          </a:p>
        </p:txBody>
      </p:sp>
      <p:pic>
        <p:nvPicPr>
          <p:cNvPr id="10" name="그림 9" descr="텍스트, 스크린샷, 폰트이(가) 표시된 사진&#10;&#10;AI 생성 콘텐츠는 정확하지 않을 수 있습니다.">
            <a:extLst>
              <a:ext uri="{FF2B5EF4-FFF2-40B4-BE49-F238E27FC236}">
                <a16:creationId xmlns:a16="http://schemas.microsoft.com/office/drawing/2014/main" id="{BE7D3A21-143E-3257-9759-143E52E804AD}"/>
              </a:ext>
            </a:extLst>
          </p:cNvPr>
          <p:cNvPicPr>
            <a:picLocks noChangeAspect="1"/>
          </p:cNvPicPr>
          <p:nvPr/>
        </p:nvPicPr>
        <p:blipFill>
          <a:blip r:embed="rId3"/>
          <a:stretch>
            <a:fillRect/>
          </a:stretch>
        </p:blipFill>
        <p:spPr>
          <a:xfrm>
            <a:off x="8106376" y="567245"/>
            <a:ext cx="15566022" cy="7735380"/>
          </a:xfrm>
          <a:prstGeom prst="rect">
            <a:avLst/>
          </a:prstGeom>
        </p:spPr>
      </p:pic>
    </p:spTree>
    <p:extLst>
      <p:ext uri="{BB962C8B-B14F-4D97-AF65-F5344CB8AC3E}">
        <p14:creationId xmlns:p14="http://schemas.microsoft.com/office/powerpoint/2010/main" val="2536682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3336C-453B-24D7-67DC-434FACFC332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44B92A2-B165-C80C-AF95-7C6533128E5C}"/>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F93F044E-8BCD-C961-570F-4E9888600945}"/>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main.py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A4864F42-816D-CADC-4425-1EDAC77E7902}"/>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AD889822-A0BE-B41E-42AA-6397F8013DE2}"/>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spc="-153" dirty="0">
                <a:latin typeface="Gmarket Sans Medium"/>
                <a:ea typeface="Gmarket Sans Medium"/>
              </a:rPr>
              <a:t>38~45 </a:t>
            </a:r>
            <a:r>
              <a:rPr lang="ko-KR" altLang="en-US" sz="4000" spc="-153" dirty="0" err="1">
                <a:latin typeface="Gmarket Sans Medium"/>
                <a:ea typeface="Gmarket Sans Medium"/>
              </a:rPr>
              <a:t>로그인버튼</a:t>
            </a:r>
            <a:r>
              <a:rPr lang="ko-KR" altLang="en-US" sz="4000" spc="-153" dirty="0">
                <a:latin typeface="Gmarket Sans Medium"/>
                <a:ea typeface="Gmarket Sans Medium"/>
              </a:rPr>
              <a:t> 생성 및 </a:t>
            </a:r>
            <a:r>
              <a:rPr lang="en-US" altLang="ko-KR" sz="4000" spc="-153" dirty="0">
                <a:latin typeface="Gmarket Sans Medium"/>
                <a:ea typeface="Gmarket Sans Medium"/>
              </a:rPr>
              <a:t>Enter</a:t>
            </a:r>
            <a:r>
              <a:rPr lang="ko-KR" altLang="en-US" sz="4000" spc="-153" dirty="0">
                <a:latin typeface="Gmarket Sans Medium"/>
                <a:ea typeface="Gmarket Sans Medium"/>
              </a:rPr>
              <a:t>키 사용되게 설정</a:t>
            </a:r>
            <a:endParaRPr lang="en-US" altLang="ko-KR" sz="4000" b="0" i="0" u="none" strike="noStrike" spc="-153" dirty="0">
              <a:latin typeface="Gmarket Sans Medium"/>
              <a:ea typeface="Gmarket Sans Medium"/>
            </a:endParaRPr>
          </a:p>
        </p:txBody>
      </p:sp>
      <p:pic>
        <p:nvPicPr>
          <p:cNvPr id="10" name="그림 9" descr="텍스트, 폰트, 라인, 그래프이(가) 표시된 사진&#10;&#10;AI 생성 콘텐츠는 정확하지 않을 수 있습니다.">
            <a:extLst>
              <a:ext uri="{FF2B5EF4-FFF2-40B4-BE49-F238E27FC236}">
                <a16:creationId xmlns:a16="http://schemas.microsoft.com/office/drawing/2014/main" id="{9FCE8E59-A76C-37D5-9AB6-A79C28ED3637}"/>
              </a:ext>
            </a:extLst>
          </p:cNvPr>
          <p:cNvPicPr>
            <a:picLocks noChangeAspect="1"/>
          </p:cNvPicPr>
          <p:nvPr/>
        </p:nvPicPr>
        <p:blipFill>
          <a:blip r:embed="rId3"/>
          <a:stretch>
            <a:fillRect/>
          </a:stretch>
        </p:blipFill>
        <p:spPr>
          <a:xfrm>
            <a:off x="8119076" y="1323814"/>
            <a:ext cx="16157732" cy="4086386"/>
          </a:xfrm>
          <a:prstGeom prst="rect">
            <a:avLst/>
          </a:prstGeom>
        </p:spPr>
      </p:pic>
    </p:spTree>
    <p:extLst>
      <p:ext uri="{BB962C8B-B14F-4D97-AF65-F5344CB8AC3E}">
        <p14:creationId xmlns:p14="http://schemas.microsoft.com/office/powerpoint/2010/main" val="2786337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6C39E-6F47-24B3-3DB3-B310693B2AC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F158F1A-2F7D-4CB1-4036-E0923172B93D}"/>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C422E9E5-611F-F797-337B-31D9B8D4BA71}"/>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main.py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EACF671C-60B4-6400-1321-FB5BF4FD4768}"/>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973C771F-F028-1A09-27C2-3CDA0EC17CCA}"/>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spc="-153" dirty="0">
                <a:latin typeface="Gmarket Sans Medium"/>
                <a:ea typeface="Gmarket Sans Medium"/>
              </a:rPr>
              <a:t>47~75 </a:t>
            </a:r>
            <a:r>
              <a:rPr lang="ko-KR" altLang="en-US" sz="4000" spc="-153" dirty="0">
                <a:latin typeface="Gmarket Sans Medium"/>
                <a:ea typeface="Gmarket Sans Medium"/>
              </a:rPr>
              <a:t>아이디 및 비밀번호 </a:t>
            </a:r>
            <a:r>
              <a:rPr lang="ko-KR" altLang="en-US" sz="4000" spc="-153" dirty="0" err="1">
                <a:latin typeface="Gmarket Sans Medium"/>
                <a:ea typeface="Gmarket Sans Medium"/>
              </a:rPr>
              <a:t>입력시</a:t>
            </a:r>
            <a:r>
              <a:rPr lang="ko-KR" altLang="en-US" sz="4000" spc="-153" dirty="0">
                <a:latin typeface="Gmarket Sans Medium"/>
                <a:ea typeface="Gmarket Sans Medium"/>
              </a:rPr>
              <a:t> 클래스안의 메서드 실행 </a:t>
            </a:r>
            <a:endParaRPr lang="en-US" altLang="ko-KR" sz="4000" b="0" i="0" u="none" strike="noStrike" spc="-153" dirty="0">
              <a:latin typeface="Gmarket Sans Medium"/>
              <a:ea typeface="Gmarket Sans Medium"/>
            </a:endParaRPr>
          </a:p>
        </p:txBody>
      </p:sp>
      <p:pic>
        <p:nvPicPr>
          <p:cNvPr id="4" name="그림 3" descr="텍스트, 스크린샷, 폰트, 번호이(가) 표시된 사진&#10;&#10;AI 생성 콘텐츠는 정확하지 않을 수 있습니다.">
            <a:extLst>
              <a:ext uri="{FF2B5EF4-FFF2-40B4-BE49-F238E27FC236}">
                <a16:creationId xmlns:a16="http://schemas.microsoft.com/office/drawing/2014/main" id="{65B2F06B-45EB-44D5-0914-A4AA514AC424}"/>
              </a:ext>
            </a:extLst>
          </p:cNvPr>
          <p:cNvPicPr>
            <a:picLocks noChangeAspect="1"/>
          </p:cNvPicPr>
          <p:nvPr/>
        </p:nvPicPr>
        <p:blipFill>
          <a:blip r:embed="rId3"/>
          <a:stretch>
            <a:fillRect/>
          </a:stretch>
        </p:blipFill>
        <p:spPr>
          <a:xfrm>
            <a:off x="8382000" y="533400"/>
            <a:ext cx="15899914" cy="8229600"/>
          </a:xfrm>
          <a:prstGeom prst="rect">
            <a:avLst/>
          </a:prstGeom>
        </p:spPr>
      </p:pic>
    </p:spTree>
    <p:extLst>
      <p:ext uri="{BB962C8B-B14F-4D97-AF65-F5344CB8AC3E}">
        <p14:creationId xmlns:p14="http://schemas.microsoft.com/office/powerpoint/2010/main" val="983495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C5036-EC18-D4D8-02AC-8A3F22F28A4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E9A6C98-2ABB-00C3-06AD-69AA9C2C639F}"/>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2D3665DA-3D94-640A-47A8-B5152EBDBDC7}"/>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main.py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8D36D98A-0580-C180-8E77-FD9EF556ACF3}"/>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F046FAC7-CD7A-CF16-1485-60E9D737F006}"/>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78 </a:t>
            </a:r>
            <a:r>
              <a:rPr lang="en-US" altLang="ko-KR" sz="4000" spc="-153" dirty="0">
                <a:latin typeface="Gmarket Sans Medium"/>
                <a:ea typeface="Gmarket Sans Medium"/>
              </a:rPr>
              <a:t>~ 102 </a:t>
            </a:r>
            <a:r>
              <a:rPr lang="ko-KR" altLang="en-US" sz="4000" spc="-153" dirty="0" err="1">
                <a:latin typeface="Gmarket Sans Medium"/>
                <a:ea typeface="Gmarket Sans Medium"/>
              </a:rPr>
              <a:t>메인윈도우</a:t>
            </a:r>
            <a:r>
              <a:rPr lang="ko-KR" altLang="en-US" sz="4000" spc="-153" dirty="0">
                <a:latin typeface="Gmarket Sans Medium"/>
                <a:ea typeface="Gmarket Sans Medium"/>
              </a:rPr>
              <a:t> 생성 후 타이틀</a:t>
            </a:r>
            <a:r>
              <a:rPr lang="en-US" altLang="ko-KR" sz="4000" spc="-153" dirty="0">
                <a:latin typeface="Gmarket Sans Medium"/>
                <a:ea typeface="Gmarket Sans Medium"/>
              </a:rPr>
              <a:t>, </a:t>
            </a:r>
            <a:r>
              <a:rPr lang="ko-KR" altLang="en-US" sz="4000" spc="-153" dirty="0">
                <a:latin typeface="Gmarket Sans Medium"/>
                <a:ea typeface="Gmarket Sans Medium"/>
              </a:rPr>
              <a:t>색깔 지정 및 </a:t>
            </a:r>
            <a:endParaRPr lang="en-US" altLang="ko-KR" sz="4000" b="0" i="0" u="none" strike="noStrike" spc="-153" dirty="0">
              <a:latin typeface="Gmarket Sans Medium"/>
              <a:ea typeface="Gmarket Sans Medium"/>
            </a:endParaRPr>
          </a:p>
        </p:txBody>
      </p:sp>
      <p:pic>
        <p:nvPicPr>
          <p:cNvPr id="4" name="그림 3" descr="텍스트, 스크린샷, 폰트이(가) 표시된 사진&#10;&#10;AI 생성 콘텐츠는 정확하지 않을 수 있습니다.">
            <a:extLst>
              <a:ext uri="{FF2B5EF4-FFF2-40B4-BE49-F238E27FC236}">
                <a16:creationId xmlns:a16="http://schemas.microsoft.com/office/drawing/2014/main" id="{5269B2BA-0A89-5955-A05B-AED8A9702AB7}"/>
              </a:ext>
            </a:extLst>
          </p:cNvPr>
          <p:cNvPicPr>
            <a:picLocks noChangeAspect="1"/>
          </p:cNvPicPr>
          <p:nvPr/>
        </p:nvPicPr>
        <p:blipFill>
          <a:blip r:embed="rId3"/>
          <a:srcRect t="909" b="-1"/>
          <a:stretch>
            <a:fillRect/>
          </a:stretch>
        </p:blipFill>
        <p:spPr>
          <a:xfrm>
            <a:off x="7696200" y="228600"/>
            <a:ext cx="16486818" cy="8305800"/>
          </a:xfrm>
          <a:prstGeom prst="rect">
            <a:avLst/>
          </a:prstGeom>
        </p:spPr>
      </p:pic>
    </p:spTree>
    <p:extLst>
      <p:ext uri="{BB962C8B-B14F-4D97-AF65-F5344CB8AC3E}">
        <p14:creationId xmlns:p14="http://schemas.microsoft.com/office/powerpoint/2010/main" val="2317872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812C-2AF3-0158-D434-9DFCF00BC39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5343458-418E-C92A-17BE-0D68358CCDBA}"/>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5C027B61-4606-B81E-9315-A3CA6ECB571E}"/>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main.py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097BA328-08C3-C565-40B6-203BA1DA8B0A}"/>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13509646-C67A-ECF7-E51A-5B65982BE9BA}"/>
              </a:ext>
            </a:extLst>
          </p:cNvPr>
          <p:cNvSpPr txBox="1"/>
          <p:nvPr/>
        </p:nvSpPr>
        <p:spPr>
          <a:xfrm>
            <a:off x="5638800" y="8229600"/>
            <a:ext cx="19494500" cy="3200400"/>
          </a:xfrm>
          <a:prstGeom prst="rect">
            <a:avLst/>
          </a:prstGeom>
        </p:spPr>
        <p:txBody>
          <a:bodyPr rtlCol="0" anchor="t"/>
          <a:lstStyle/>
          <a:p>
            <a:pPr lvl="0" algn="ctr">
              <a:lnSpc>
                <a:spcPct val="116199"/>
              </a:lnSpc>
            </a:pPr>
            <a:r>
              <a:rPr lang="en-US" altLang="ko-KR" sz="4000" spc="-153" dirty="0">
                <a:latin typeface="Gmarket Sans Medium"/>
                <a:ea typeface="Gmarket Sans Medium"/>
              </a:rPr>
              <a:t>103 ~ 117 </a:t>
            </a:r>
            <a:r>
              <a:rPr lang="ko-KR" altLang="en-US" sz="4000" spc="-153" dirty="0">
                <a:latin typeface="Gmarket Sans Medium"/>
                <a:ea typeface="Gmarket Sans Medium"/>
              </a:rPr>
              <a:t>버튼영역 위치 및 색깔 지정</a:t>
            </a:r>
            <a:endParaRPr lang="en-US" altLang="ko-KR" sz="4000" spc="-153" dirty="0">
              <a:latin typeface="Gmarket Sans Medium"/>
              <a:ea typeface="Gmarket Sans Medium"/>
            </a:endParaRPr>
          </a:p>
          <a:p>
            <a:pPr lvl="0" algn="ctr">
              <a:lnSpc>
                <a:spcPct val="116199"/>
              </a:lnSpc>
            </a:pPr>
            <a:r>
              <a:rPr lang="ko-KR" altLang="en-US" sz="4000" spc="-153" dirty="0">
                <a:latin typeface="Gmarket Sans Medium"/>
                <a:ea typeface="Gmarket Sans Medium"/>
              </a:rPr>
              <a:t>역할별 박스 정의 및 생성</a:t>
            </a:r>
            <a:r>
              <a:rPr lang="en-US" altLang="ko-KR" sz="4000" spc="-153" dirty="0">
                <a:latin typeface="Gmarket Sans Medium"/>
                <a:ea typeface="Gmarket Sans Medium"/>
              </a:rPr>
              <a:t> </a:t>
            </a:r>
            <a:endParaRPr lang="en-US" altLang="ko-KR" sz="4000" b="0" i="0" u="none" strike="noStrike" spc="-153" dirty="0">
              <a:latin typeface="Gmarket Sans Medium"/>
              <a:ea typeface="Gmarket Sans Medium"/>
            </a:endParaRPr>
          </a:p>
        </p:txBody>
      </p:sp>
      <p:pic>
        <p:nvPicPr>
          <p:cNvPr id="7" name="그림 6" descr="텍스트, 폰트, 스크린샷, 라인이(가) 표시된 사진&#10;&#10;AI 생성 콘텐츠는 정확하지 않을 수 있습니다.">
            <a:extLst>
              <a:ext uri="{FF2B5EF4-FFF2-40B4-BE49-F238E27FC236}">
                <a16:creationId xmlns:a16="http://schemas.microsoft.com/office/drawing/2014/main" id="{3DE098AB-29AA-46AF-CD75-7F6D64962D55}"/>
              </a:ext>
            </a:extLst>
          </p:cNvPr>
          <p:cNvPicPr>
            <a:picLocks noChangeAspect="1"/>
          </p:cNvPicPr>
          <p:nvPr/>
        </p:nvPicPr>
        <p:blipFill>
          <a:blip r:embed="rId3"/>
          <a:stretch>
            <a:fillRect/>
          </a:stretch>
        </p:blipFill>
        <p:spPr>
          <a:xfrm>
            <a:off x="8119075" y="533400"/>
            <a:ext cx="16763295" cy="5791200"/>
          </a:xfrm>
          <a:prstGeom prst="rect">
            <a:avLst/>
          </a:prstGeom>
        </p:spPr>
      </p:pic>
    </p:spTree>
    <p:extLst>
      <p:ext uri="{BB962C8B-B14F-4D97-AF65-F5344CB8AC3E}">
        <p14:creationId xmlns:p14="http://schemas.microsoft.com/office/powerpoint/2010/main" val="2872983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5D91C-9C2D-5167-B0D9-F121E57AEAF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4AC774D-2384-5ACE-8FD8-152AFAEBF5E1}"/>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8FF83E83-D30F-29E9-B7F0-C660458ADC83}"/>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main.py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F5C0C98C-FDF5-7B13-3926-377D6ECB0914}"/>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0627F74E-D6BF-331E-95CE-E07A206273C1}"/>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119 ~ 142</a:t>
            </a:r>
          </a:p>
          <a:p>
            <a:pPr lvl="0" algn="ctr">
              <a:lnSpc>
                <a:spcPct val="116199"/>
              </a:lnSpc>
            </a:pPr>
            <a:r>
              <a:rPr lang="ko-KR" altLang="en-US" sz="4000" b="0" i="0" u="none" strike="noStrike" spc="-153" dirty="0">
                <a:latin typeface="Gmarket Sans Medium"/>
                <a:ea typeface="Gmarket Sans Medium"/>
              </a:rPr>
              <a:t>박스별 크기 및 색깔 지정</a:t>
            </a:r>
            <a:r>
              <a:rPr lang="en-US" altLang="ko-KR" sz="4000" b="0" i="0" u="none" strike="noStrike" spc="-153" dirty="0">
                <a:latin typeface="Gmarket Sans Medium"/>
                <a:ea typeface="Gmarket Sans Medium"/>
              </a:rPr>
              <a:t>, </a:t>
            </a:r>
            <a:r>
              <a:rPr lang="ko-KR" altLang="en-US" sz="4000" b="0" i="0" u="none" strike="noStrike" spc="-153" dirty="0" err="1">
                <a:latin typeface="Gmarket Sans Medium"/>
                <a:ea typeface="Gmarket Sans Medium"/>
              </a:rPr>
              <a:t>마우스커서를</a:t>
            </a:r>
            <a:r>
              <a:rPr lang="ko-KR" altLang="en-US" sz="4000" b="0" i="0" u="none" strike="noStrike" spc="-153" dirty="0">
                <a:latin typeface="Gmarket Sans Medium"/>
                <a:ea typeface="Gmarket Sans Medium"/>
              </a:rPr>
              <a:t> </a:t>
            </a:r>
            <a:r>
              <a:rPr lang="ko-KR" altLang="en-US" sz="4000" b="0" i="0" u="none" strike="noStrike" spc="-153" dirty="0" err="1">
                <a:latin typeface="Gmarket Sans Medium"/>
                <a:ea typeface="Gmarket Sans Medium"/>
              </a:rPr>
              <a:t>올렸을때</a:t>
            </a:r>
            <a:r>
              <a:rPr lang="ko-KR" altLang="en-US" sz="4000" b="0" i="0" u="none" strike="noStrike" spc="-153" dirty="0">
                <a:latin typeface="Gmarket Sans Medium"/>
                <a:ea typeface="Gmarket Sans Medium"/>
              </a:rPr>
              <a:t> 색깔이 바뀌는 효과도 적용</a:t>
            </a:r>
            <a:endParaRPr lang="en-US" altLang="ko-KR" sz="4000" b="0" i="0" u="none" strike="noStrike" spc="-153" dirty="0">
              <a:latin typeface="Gmarket Sans Medium"/>
              <a:ea typeface="Gmarket Sans Medium"/>
            </a:endParaRPr>
          </a:p>
        </p:txBody>
      </p:sp>
      <p:pic>
        <p:nvPicPr>
          <p:cNvPr id="4" name="그림 3" descr="텍스트, 스크린샷, 폰트, 번호이(가) 표시된 사진&#10;&#10;AI 생성 콘텐츠는 정확하지 않을 수 있습니다.">
            <a:extLst>
              <a:ext uri="{FF2B5EF4-FFF2-40B4-BE49-F238E27FC236}">
                <a16:creationId xmlns:a16="http://schemas.microsoft.com/office/drawing/2014/main" id="{5C19680E-A6A5-2F8C-F2C4-7C6BA2B072D3}"/>
              </a:ext>
            </a:extLst>
          </p:cNvPr>
          <p:cNvPicPr>
            <a:picLocks noChangeAspect="1"/>
          </p:cNvPicPr>
          <p:nvPr/>
        </p:nvPicPr>
        <p:blipFill>
          <a:blip r:embed="rId3"/>
          <a:srcRect t="1041" b="2084"/>
          <a:stretch>
            <a:fillRect/>
          </a:stretch>
        </p:blipFill>
        <p:spPr>
          <a:xfrm>
            <a:off x="8818203" y="762000"/>
            <a:ext cx="15054021" cy="7086600"/>
          </a:xfrm>
          <a:prstGeom prst="rect">
            <a:avLst/>
          </a:prstGeom>
        </p:spPr>
      </p:pic>
    </p:spTree>
    <p:extLst>
      <p:ext uri="{BB962C8B-B14F-4D97-AF65-F5344CB8AC3E}">
        <p14:creationId xmlns:p14="http://schemas.microsoft.com/office/powerpoint/2010/main" val="3183247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8C527-A4E4-3D5C-18E0-0D2018890B1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7B093EF-AF8A-5DC3-CF25-9702873E97E0}"/>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B32485FD-0DEC-9088-6F9F-45B3072371FD}"/>
              </a:ext>
            </a:extLst>
          </p:cNvPr>
          <p:cNvSpPr txBox="1"/>
          <p:nvPr/>
        </p:nvSpPr>
        <p:spPr>
          <a:xfrm>
            <a:off x="-4267200" y="4819650"/>
            <a:ext cx="151130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main.py</a:t>
            </a:r>
            <a:endParaRPr lang="ko-KR" altLang="ko-KR" sz="7200" spc="-153" dirty="0">
              <a:solidFill>
                <a:schemeClr val="bg1"/>
              </a:solidFill>
              <a:ea typeface="Gmarket Sans Medium"/>
            </a:endParaRPr>
          </a:p>
        </p:txBody>
      </p:sp>
      <p:sp>
        <p:nvSpPr>
          <p:cNvPr id="9" name="TextBox 4">
            <a:extLst>
              <a:ext uri="{FF2B5EF4-FFF2-40B4-BE49-F238E27FC236}">
                <a16:creationId xmlns:a16="http://schemas.microsoft.com/office/drawing/2014/main" id="{83EEC964-E714-DA2B-D07E-60E7820F26AB}"/>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111E8A8C-A90B-4208-FD84-A5B18BC0BCF4}"/>
              </a:ext>
            </a:extLst>
          </p:cNvPr>
          <p:cNvSpPr txBox="1"/>
          <p:nvPr/>
        </p:nvSpPr>
        <p:spPr>
          <a:xfrm>
            <a:off x="6019800" y="9601200"/>
            <a:ext cx="19494500" cy="3200400"/>
          </a:xfrm>
          <a:prstGeom prst="rect">
            <a:avLst/>
          </a:prstGeom>
        </p:spPr>
        <p:txBody>
          <a:bodyPr rtlCol="0" anchor="t"/>
          <a:lstStyle/>
          <a:p>
            <a:pPr lvl="0" algn="ctr">
              <a:lnSpc>
                <a:spcPct val="116199"/>
              </a:lnSpc>
            </a:pPr>
            <a:r>
              <a:rPr lang="en-US" altLang="ko-KR" sz="4000" b="0" i="0" u="none" strike="noStrike" spc="-153" dirty="0">
                <a:latin typeface="Gmarket Sans Medium"/>
                <a:ea typeface="Gmarket Sans Medium"/>
              </a:rPr>
              <a:t>144 ~ 145 </a:t>
            </a:r>
            <a:r>
              <a:rPr lang="ko-KR" altLang="en-US" sz="4000" b="0" i="0" u="none" strike="noStrike" spc="-153" dirty="0" err="1">
                <a:latin typeface="Gmarket Sans Medium"/>
                <a:ea typeface="Gmarket Sans Medium"/>
              </a:rPr>
              <a:t>로그인창을</a:t>
            </a:r>
            <a:r>
              <a:rPr lang="ko-KR" altLang="en-US" sz="4000" b="0" i="0" u="none" strike="noStrike" spc="-153" dirty="0">
                <a:latin typeface="Gmarket Sans Medium"/>
                <a:ea typeface="Gmarket Sans Medium"/>
              </a:rPr>
              <a:t> 누르면 각 역할을 가진 학생 및 </a:t>
            </a:r>
            <a:endParaRPr lang="en-US" altLang="ko-KR" sz="4000" b="0" i="0" u="none" strike="noStrike" spc="-153" dirty="0">
              <a:latin typeface="Gmarket Sans Medium"/>
              <a:ea typeface="Gmarket Sans Medium"/>
            </a:endParaRPr>
          </a:p>
          <a:p>
            <a:pPr lvl="0" algn="ctr">
              <a:lnSpc>
                <a:spcPct val="116199"/>
              </a:lnSpc>
            </a:pPr>
            <a:r>
              <a:rPr lang="ko-KR" altLang="en-US" sz="4000" b="0" i="0" u="none" strike="noStrike" spc="-153" dirty="0">
                <a:latin typeface="Gmarket Sans Medium"/>
                <a:ea typeface="Gmarket Sans Medium"/>
              </a:rPr>
              <a:t>학생이 가진 색깔의 창이 생성</a:t>
            </a:r>
            <a:endParaRPr lang="en-US" altLang="ko-KR" sz="4000" b="0" i="0" u="none" strike="noStrike" spc="-153" dirty="0">
              <a:latin typeface="Gmarket Sans Medium"/>
              <a:ea typeface="Gmarket Sans Medium"/>
            </a:endParaRPr>
          </a:p>
          <a:p>
            <a:pPr lvl="0" algn="ctr">
              <a:lnSpc>
                <a:spcPct val="116199"/>
              </a:lnSpc>
            </a:pPr>
            <a:endParaRPr lang="en-US" altLang="ko-KR" sz="4000" spc="-153" dirty="0">
              <a:latin typeface="Gmarket Sans Medium"/>
              <a:ea typeface="Gmarket Sans Medium"/>
            </a:endParaRPr>
          </a:p>
          <a:p>
            <a:pPr lvl="0" algn="ctr">
              <a:lnSpc>
                <a:spcPct val="116199"/>
              </a:lnSpc>
            </a:pPr>
            <a:r>
              <a:rPr lang="en-US" altLang="ko-KR" sz="4000" b="0" i="0" u="none" strike="noStrike" spc="-153" dirty="0">
                <a:latin typeface="Gmarket Sans Medium"/>
                <a:ea typeface="Gmarket Sans Medium"/>
              </a:rPr>
              <a:t>148~150 </a:t>
            </a:r>
            <a:r>
              <a:rPr lang="ko-KR" altLang="en-US" sz="4000" spc="-153" dirty="0" err="1">
                <a:latin typeface="Gmarket Sans Medium"/>
                <a:ea typeface="Gmarket Sans Medium"/>
              </a:rPr>
              <a:t>메인위도우</a:t>
            </a:r>
            <a:r>
              <a:rPr lang="ko-KR" altLang="en-US" sz="4000" spc="-153" dirty="0">
                <a:latin typeface="Gmarket Sans Medium"/>
                <a:ea typeface="Gmarket Sans Medium"/>
              </a:rPr>
              <a:t> 생성 및 프로그램실행</a:t>
            </a:r>
            <a:endParaRPr lang="en-US" altLang="ko-KR" sz="4000" b="0" i="0" u="none" strike="noStrike" spc="-153" dirty="0">
              <a:latin typeface="Gmarket Sans Medium"/>
              <a:ea typeface="Gmarket Sans Medium"/>
            </a:endParaRPr>
          </a:p>
        </p:txBody>
      </p:sp>
      <p:pic>
        <p:nvPicPr>
          <p:cNvPr id="4" name="그림 3" descr="텍스트, 폰트, 스크린샷이(가) 표시된 사진&#10;&#10;AI 생성 콘텐츠는 정확하지 않을 수 있습니다.">
            <a:extLst>
              <a:ext uri="{FF2B5EF4-FFF2-40B4-BE49-F238E27FC236}">
                <a16:creationId xmlns:a16="http://schemas.microsoft.com/office/drawing/2014/main" id="{535BF983-D60D-0141-84ED-E13BD77A815B}"/>
              </a:ext>
            </a:extLst>
          </p:cNvPr>
          <p:cNvPicPr>
            <a:picLocks noChangeAspect="1"/>
          </p:cNvPicPr>
          <p:nvPr/>
        </p:nvPicPr>
        <p:blipFill>
          <a:blip r:embed="rId3"/>
          <a:stretch>
            <a:fillRect/>
          </a:stretch>
        </p:blipFill>
        <p:spPr>
          <a:xfrm>
            <a:off x="8534400" y="1519078"/>
            <a:ext cx="33052586" cy="5338922"/>
          </a:xfrm>
          <a:prstGeom prst="rect">
            <a:avLst/>
          </a:prstGeom>
        </p:spPr>
      </p:pic>
    </p:spTree>
    <p:extLst>
      <p:ext uri="{BB962C8B-B14F-4D97-AF65-F5344CB8AC3E}">
        <p14:creationId xmlns:p14="http://schemas.microsoft.com/office/powerpoint/2010/main" val="3120777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527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473200" y="1155700"/>
            <a:ext cx="21450300" cy="11404600"/>
          </a:xfrm>
          <a:prstGeom prst="rect">
            <a:avLst/>
          </a:prstGeom>
          <a:effectLst>
            <a:outerShdw blurRad="456192" dist="1052751" dir="2700000">
              <a:srgbClr val="000000">
                <a:alpha val="22000"/>
              </a:srgbClr>
            </a:outerShdw>
          </a:effectLst>
        </p:spPr>
      </p:pic>
      <p:sp>
        <p:nvSpPr>
          <p:cNvPr id="3" name="TextBox 3"/>
          <p:cNvSpPr txBox="1"/>
          <p:nvPr/>
        </p:nvSpPr>
        <p:spPr>
          <a:xfrm>
            <a:off x="1714500" y="2197100"/>
            <a:ext cx="20967700" cy="1473200"/>
          </a:xfrm>
          <a:prstGeom prst="rect">
            <a:avLst/>
          </a:prstGeom>
        </p:spPr>
        <p:txBody>
          <a:bodyPr lIns="0" tIns="36829" rIns="0" bIns="36829" rtlCol="0" anchor="ctr"/>
          <a:lstStyle/>
          <a:p>
            <a:pPr lvl="0" algn="ctr">
              <a:lnSpc>
                <a:spcPct val="110390"/>
              </a:lnSpc>
            </a:pPr>
            <a:r>
              <a:rPr lang="ko-KR" altLang="en-US" sz="8285" b="0" i="0" u="none" strike="noStrike" dirty="0" err="1">
                <a:solidFill>
                  <a:srgbClr val="527CFF"/>
                </a:solidFill>
                <a:ea typeface="Gmarket Sans Bold"/>
              </a:rPr>
              <a:t>느낀점</a:t>
            </a:r>
            <a:r>
              <a:rPr lang="ko-KR" altLang="en-US" sz="8285" b="0" i="0" u="none" strike="noStrike" dirty="0">
                <a:solidFill>
                  <a:srgbClr val="527CFF"/>
                </a:solidFill>
                <a:ea typeface="Gmarket Sans Bold"/>
              </a:rPr>
              <a:t> </a:t>
            </a:r>
            <a:r>
              <a:rPr lang="en-US" altLang="ko-KR" sz="8285" b="0" i="0" u="none" strike="noStrike" dirty="0">
                <a:solidFill>
                  <a:srgbClr val="527CFF"/>
                </a:solidFill>
                <a:ea typeface="Gmarket Sans Bold"/>
              </a:rPr>
              <a:t>Team Top3</a:t>
            </a:r>
            <a:endParaRPr lang="en" sz="8285" b="0" i="0" u="none" strike="noStrike" dirty="0">
              <a:solidFill>
                <a:srgbClr val="527CFF"/>
              </a:solidFill>
              <a:ea typeface="Gmarket Sans Bold"/>
            </a:endParaRPr>
          </a:p>
        </p:txBody>
      </p:sp>
      <p:sp>
        <p:nvSpPr>
          <p:cNvPr id="4" name="TextBox 4"/>
          <p:cNvSpPr txBox="1"/>
          <p:nvPr/>
        </p:nvSpPr>
        <p:spPr>
          <a:xfrm>
            <a:off x="1892300" y="5791200"/>
            <a:ext cx="20599400" cy="2133600"/>
          </a:xfrm>
          <a:prstGeom prst="rect">
            <a:avLst/>
          </a:prstGeom>
        </p:spPr>
        <p:txBody>
          <a:bodyPr rtlCol="0" anchor="t"/>
          <a:lstStyle/>
          <a:p>
            <a:pPr lvl="0" algn="ctr">
              <a:lnSpc>
                <a:spcPct val="116199"/>
              </a:lnSpc>
            </a:pPr>
            <a:endParaRPr lang="en" sz="12000" b="0" i="0" u="none" strike="noStrike" dirty="0">
              <a:latin typeface="Gmarket Sans Medium"/>
            </a:endParaRPr>
          </a:p>
        </p:txBody>
      </p:sp>
      <p:sp>
        <p:nvSpPr>
          <p:cNvPr id="9" name="TextBox 8">
            <a:extLst>
              <a:ext uri="{FF2B5EF4-FFF2-40B4-BE49-F238E27FC236}">
                <a16:creationId xmlns:a16="http://schemas.microsoft.com/office/drawing/2014/main" id="{87910370-2FAB-8DC8-DE17-EC6F23044FEC}"/>
              </a:ext>
            </a:extLst>
          </p:cNvPr>
          <p:cNvSpPr txBox="1"/>
          <p:nvPr/>
        </p:nvSpPr>
        <p:spPr>
          <a:xfrm>
            <a:off x="3376141" y="6324619"/>
            <a:ext cx="17705250" cy="830997"/>
          </a:xfrm>
          <a:prstGeom prst="rect">
            <a:avLst/>
          </a:prstGeom>
          <a:noFill/>
        </p:spPr>
        <p:txBody>
          <a:bodyPr wrap="square">
            <a:spAutoFit/>
          </a:bodyPr>
          <a:lstStyle/>
          <a:p>
            <a:r>
              <a:rPr lang="ko-KR" altLang="en-US" sz="2400" dirty="0">
                <a:latin typeface="HancomEQN" panose="02000000000000000000" pitchFamily="2" charset="-127"/>
                <a:ea typeface="HancomEQN" panose="02000000000000000000" pitchFamily="2" charset="-127"/>
              </a:rPr>
              <a:t>● 1학기에 </a:t>
            </a:r>
            <a:r>
              <a:rPr lang="ko-KR" altLang="en-US" sz="2400" dirty="0" err="1">
                <a:latin typeface="HancomEQN" panose="02000000000000000000" pitchFamily="2" charset="-127"/>
                <a:ea typeface="HancomEQN" panose="02000000000000000000" pitchFamily="2" charset="-127"/>
              </a:rPr>
              <a:t>배운내용에서</a:t>
            </a:r>
            <a:r>
              <a:rPr lang="ko-KR" altLang="en-US" sz="2400" dirty="0">
                <a:latin typeface="HancomEQN" panose="02000000000000000000" pitchFamily="2" charset="-127"/>
                <a:ea typeface="HancomEQN" panose="02000000000000000000" pitchFamily="2" charset="-127"/>
              </a:rPr>
              <a:t> 더 나아가 디버깅, 모듈 등 더욱 더 심화적으로 배워 </a:t>
            </a:r>
            <a:r>
              <a:rPr lang="ko-KR" altLang="en-US" sz="2400" dirty="0" err="1">
                <a:latin typeface="HancomEQN" panose="02000000000000000000" pitchFamily="2" charset="-127"/>
                <a:ea typeface="HancomEQN" panose="02000000000000000000" pitchFamily="2" charset="-127"/>
              </a:rPr>
              <a:t>파이썬에</a:t>
            </a:r>
            <a:r>
              <a:rPr lang="ko-KR" altLang="en-US" sz="2400" dirty="0">
                <a:latin typeface="HancomEQN" panose="02000000000000000000" pitchFamily="2" charset="-127"/>
                <a:ea typeface="HancomEQN" panose="02000000000000000000" pitchFamily="2" charset="-127"/>
              </a:rPr>
              <a:t> 대해 더 깊게 파고든 것 같다. 그리고 </a:t>
            </a:r>
            <a:r>
              <a:rPr lang="ko-KR" altLang="en-US" sz="2400" dirty="0" err="1">
                <a:latin typeface="HancomEQN" panose="02000000000000000000" pitchFamily="2" charset="-127"/>
                <a:ea typeface="HancomEQN" panose="02000000000000000000" pitchFamily="2" charset="-127"/>
              </a:rPr>
              <a:t>GUI프로그램으로</a:t>
            </a:r>
            <a:r>
              <a:rPr lang="ko-KR" altLang="en-US" sz="2400" dirty="0">
                <a:latin typeface="HancomEQN" panose="02000000000000000000" pitchFamily="2" charset="-127"/>
                <a:ea typeface="HancomEQN" panose="02000000000000000000" pitchFamily="2" charset="-127"/>
              </a:rPr>
              <a:t> 일상생활속에서 만났던 프로그램들을 직접 코딩해보면서 컴퓨터언어의 재미를 알아간 것 같다.</a:t>
            </a:r>
          </a:p>
        </p:txBody>
      </p:sp>
      <p:sp>
        <p:nvSpPr>
          <p:cNvPr id="11" name="TextBox 10">
            <a:extLst>
              <a:ext uri="{FF2B5EF4-FFF2-40B4-BE49-F238E27FC236}">
                <a16:creationId xmlns:a16="http://schemas.microsoft.com/office/drawing/2014/main" id="{DF73D366-3613-840F-1D74-B5551F444F49}"/>
              </a:ext>
            </a:extLst>
          </p:cNvPr>
          <p:cNvSpPr txBox="1"/>
          <p:nvPr/>
        </p:nvSpPr>
        <p:spPr>
          <a:xfrm>
            <a:off x="3124199" y="4397295"/>
            <a:ext cx="18942485" cy="830997"/>
          </a:xfrm>
          <a:prstGeom prst="rect">
            <a:avLst/>
          </a:prstGeom>
          <a:noFill/>
        </p:spPr>
        <p:txBody>
          <a:bodyPr wrap="square">
            <a:spAutoFit/>
          </a:bodyPr>
          <a:lstStyle/>
          <a:p>
            <a:r>
              <a:rPr lang="ko-KR" altLang="en-US" sz="2400" dirty="0">
                <a:latin typeface="HancomEQN" panose="02000000000000000000" pitchFamily="2" charset="-127"/>
                <a:ea typeface="HancomEQN" panose="02000000000000000000" pitchFamily="2" charset="-127"/>
              </a:rPr>
              <a:t>● 파이썬 과목 TBL 활동을 하면서 혼자 코드를 보는 것보다, 팀원들과 함께 문제를 나누고 서로의 풀이 과정을 설명해 주는 과정에서 조건문과 함수 개념을 훨씬 깊이 이해했습니다. 특히 팀원이 작성한 코드를 리뷰하면서 다양한 코딩 스타일을 배웠습니다.</a:t>
            </a:r>
          </a:p>
        </p:txBody>
      </p:sp>
      <p:sp>
        <p:nvSpPr>
          <p:cNvPr id="13" name="TextBox 12">
            <a:extLst>
              <a:ext uri="{FF2B5EF4-FFF2-40B4-BE49-F238E27FC236}">
                <a16:creationId xmlns:a16="http://schemas.microsoft.com/office/drawing/2014/main" id="{E69A5E5E-4C17-FDBD-E50A-F0092BC9DECB}"/>
              </a:ext>
            </a:extLst>
          </p:cNvPr>
          <p:cNvSpPr txBox="1"/>
          <p:nvPr/>
        </p:nvSpPr>
        <p:spPr>
          <a:xfrm>
            <a:off x="3259095" y="8763000"/>
            <a:ext cx="18686505" cy="1569660"/>
          </a:xfrm>
          <a:prstGeom prst="rect">
            <a:avLst/>
          </a:prstGeom>
          <a:noFill/>
        </p:spPr>
        <p:txBody>
          <a:bodyPr wrap="square">
            <a:spAutoFit/>
          </a:bodyPr>
          <a:lstStyle/>
          <a:p>
            <a:r>
              <a:rPr lang="ko-KR" altLang="en-US" sz="2400" dirty="0">
                <a:latin typeface="HancomEQN" panose="02000000000000000000" pitchFamily="2" charset="-127"/>
                <a:ea typeface="HancomEQN" panose="02000000000000000000" pitchFamily="2" charset="-127"/>
              </a:rPr>
              <a:t>● 파이썬 기초 및 실습 TBL 활동이 1학기 때 배운 내용에 더하여 모듈, 디버깅, </a:t>
            </a:r>
            <a:r>
              <a:rPr lang="ko-KR" altLang="en-US" sz="2400" dirty="0" err="1">
                <a:latin typeface="HancomEQN" panose="02000000000000000000" pitchFamily="2" charset="-127"/>
                <a:ea typeface="HancomEQN" panose="02000000000000000000" pitchFamily="2" charset="-127"/>
              </a:rPr>
              <a:t>깃허브사용</a:t>
            </a:r>
            <a:r>
              <a:rPr lang="ko-KR" altLang="en-US" sz="2400" dirty="0">
                <a:latin typeface="HancomEQN" panose="02000000000000000000" pitchFamily="2" charset="-127"/>
                <a:ea typeface="HancomEQN" panose="02000000000000000000" pitchFamily="2" charset="-127"/>
              </a:rPr>
              <a:t> 등등을 배우며 팀으로서 활동을 더 적극적으로 할 수 있는 기반을 다지는 시간이 된 것 같아서 소중했다. 팀 차원에서 파이썬 프로그램을 만들며 협업하는 게 처음이었지만 이 기회를 통해 실제로 협업을 할 때 어떻게 해야 하는지를 배울 수 있었고, </a:t>
            </a:r>
            <a:r>
              <a:rPr lang="ko-KR" altLang="en-US" sz="2400" dirty="0" err="1">
                <a:latin typeface="HancomEQN" panose="02000000000000000000" pitchFamily="2" charset="-127"/>
                <a:ea typeface="HancomEQN" panose="02000000000000000000" pitchFamily="2" charset="-127"/>
              </a:rPr>
              <a:t>어떤식으로</a:t>
            </a:r>
            <a:r>
              <a:rPr lang="ko-KR" altLang="en-US" sz="2400" dirty="0">
                <a:latin typeface="HancomEQN" panose="02000000000000000000" pitchFamily="2" charset="-127"/>
                <a:ea typeface="HancomEQN" panose="02000000000000000000" pitchFamily="2" charset="-127"/>
              </a:rPr>
              <a:t> 하면 코드를 조금 더 효율적으로 만들 수 있을지 고민하며 개인적으로 성장하는 시간이 되었다. 이 활동을 양분삼아 더 심화된 프로그램들을 만들어 보고 싶은 욕심이 생겼다.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11D4F-F4A8-56E8-3450-98071D40D09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3697FFE-0C62-8406-B8CE-16A697ACD435}"/>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58F32AAA-9848-1E9B-C203-A382BD28AC20}"/>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academic_</a:t>
            </a:r>
          </a:p>
          <a:p>
            <a:pPr lvl="0" algn="ctr">
              <a:lnSpc>
                <a:spcPct val="116199"/>
              </a:lnSpc>
            </a:pPr>
            <a:r>
              <a:rPr lang="en-US" altLang="ko-KR" sz="7200" spc="-153" dirty="0">
                <a:solidFill>
                  <a:schemeClr val="bg1"/>
                </a:solidFill>
                <a:latin typeface="Gmarket Sans Medium"/>
                <a:ea typeface="Gmarket Sans Medium"/>
              </a:rPr>
              <a:t>Requests</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ko-KR" sz="7200" b="0" i="0" u="none" strike="noStrike" spc="-153" dirty="0">
              <a:solidFill>
                <a:schemeClr val="bg1"/>
              </a:solidFill>
              <a:ea typeface="Gmarket Sans Medium"/>
            </a:endParaRPr>
          </a:p>
        </p:txBody>
      </p:sp>
      <p:sp>
        <p:nvSpPr>
          <p:cNvPr id="9" name="TextBox 4">
            <a:extLst>
              <a:ext uri="{FF2B5EF4-FFF2-40B4-BE49-F238E27FC236}">
                <a16:creationId xmlns:a16="http://schemas.microsoft.com/office/drawing/2014/main" id="{986470A0-1339-3B2E-7CD1-16337529A4B9}"/>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6D662C71-BCD5-D85D-C090-F267A740D97C}"/>
              </a:ext>
            </a:extLst>
          </p:cNvPr>
          <p:cNvSpPr txBox="1"/>
          <p:nvPr/>
        </p:nvSpPr>
        <p:spPr>
          <a:xfrm>
            <a:off x="5334000" y="9639300"/>
            <a:ext cx="19494500" cy="3200400"/>
          </a:xfrm>
          <a:prstGeom prst="rect">
            <a:avLst/>
          </a:prstGeom>
        </p:spPr>
        <p:txBody>
          <a:bodyPr rtlCol="0" anchor="t"/>
          <a:lstStyle/>
          <a:p>
            <a:pPr lvl="0" algn="ctr">
              <a:lnSpc>
                <a:spcPct val="116199"/>
              </a:lnSpc>
            </a:pPr>
            <a:r>
              <a:rPr lang="ko-KR" altLang="en-US" sz="4800" spc="-153" dirty="0">
                <a:ea typeface="Gmarket Sans Medium"/>
              </a:rPr>
              <a:t>학적변동을 저장할 </a:t>
            </a:r>
            <a:r>
              <a:rPr lang="en-US" altLang="ko-KR" sz="4800" spc="-153" dirty="0" err="1">
                <a:ea typeface="Gmarket Sans Medium"/>
              </a:rPr>
              <a:t>json</a:t>
            </a:r>
            <a:r>
              <a:rPr lang="ko-KR" altLang="en-US" sz="4800" spc="-153" dirty="0">
                <a:ea typeface="Gmarket Sans Medium"/>
              </a:rPr>
              <a:t>파일</a:t>
            </a:r>
            <a:endParaRPr lang="ko-KR" sz="4800" b="0" i="0" u="none" strike="noStrike" spc="-153" dirty="0">
              <a:ea typeface="Gmarket Sans Medium"/>
            </a:endParaRPr>
          </a:p>
        </p:txBody>
      </p:sp>
      <p:pic>
        <p:nvPicPr>
          <p:cNvPr id="4" name="그림 3" descr="텍스트, 스크린샷이(가) 표시된 사진&#10;&#10;AI 생성 콘텐츠는 정확하지 않을 수 있습니다.">
            <a:extLst>
              <a:ext uri="{FF2B5EF4-FFF2-40B4-BE49-F238E27FC236}">
                <a16:creationId xmlns:a16="http://schemas.microsoft.com/office/drawing/2014/main" id="{9F7A8214-0317-3887-F6E6-8143E8869C08}"/>
              </a:ext>
            </a:extLst>
          </p:cNvPr>
          <p:cNvPicPr>
            <a:picLocks noChangeAspect="1"/>
          </p:cNvPicPr>
          <p:nvPr/>
        </p:nvPicPr>
        <p:blipFill>
          <a:blip r:embed="rId3"/>
          <a:stretch>
            <a:fillRect/>
          </a:stretch>
        </p:blipFill>
        <p:spPr>
          <a:xfrm>
            <a:off x="8534400" y="533400"/>
            <a:ext cx="14908706" cy="8153400"/>
          </a:xfrm>
          <a:prstGeom prst="rect">
            <a:avLst/>
          </a:prstGeom>
        </p:spPr>
      </p:pic>
    </p:spTree>
    <p:extLst>
      <p:ext uri="{BB962C8B-B14F-4D97-AF65-F5344CB8AC3E}">
        <p14:creationId xmlns:p14="http://schemas.microsoft.com/office/powerpoint/2010/main" val="36612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8ED99-2E9F-E2FC-F719-51CE9D0F9B6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DF67989-5FFD-BFE8-2891-850475C89E00}"/>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2D504DC7-5979-121F-2BBA-6688388E6EE6}"/>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Admins</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en-US" altLang="ko-KR" sz="7200" spc="-153" dirty="0">
              <a:solidFill>
                <a:schemeClr val="bg1"/>
              </a:solidFill>
              <a:latin typeface="Gmarket Sans Medium"/>
              <a:ea typeface="Gmarket Sans Medium"/>
            </a:endParaRPr>
          </a:p>
        </p:txBody>
      </p:sp>
      <p:sp>
        <p:nvSpPr>
          <p:cNvPr id="9" name="TextBox 4">
            <a:extLst>
              <a:ext uri="{FF2B5EF4-FFF2-40B4-BE49-F238E27FC236}">
                <a16:creationId xmlns:a16="http://schemas.microsoft.com/office/drawing/2014/main" id="{5F1A87C6-4E82-43B9-F983-FC5BC80FB026}"/>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17E55E9F-E890-7641-81A8-1D1A1F199D04}"/>
              </a:ext>
            </a:extLst>
          </p:cNvPr>
          <p:cNvSpPr txBox="1"/>
          <p:nvPr/>
        </p:nvSpPr>
        <p:spPr>
          <a:xfrm>
            <a:off x="5334000" y="9639300"/>
            <a:ext cx="19494500" cy="3200400"/>
          </a:xfrm>
          <a:prstGeom prst="rect">
            <a:avLst/>
          </a:prstGeom>
        </p:spPr>
        <p:txBody>
          <a:bodyPr rtlCol="0" anchor="t"/>
          <a:lstStyle/>
          <a:p>
            <a:pPr lvl="0" algn="ctr">
              <a:lnSpc>
                <a:spcPct val="116199"/>
              </a:lnSpc>
            </a:pPr>
            <a:r>
              <a:rPr lang="ko-KR" altLang="en-US" sz="4800" spc="-153" dirty="0">
                <a:ea typeface="Gmarket Sans Medium"/>
              </a:rPr>
              <a:t>행정조교 정보를 담은 파일</a:t>
            </a:r>
            <a:endParaRPr lang="ko-KR" sz="4800" b="0" i="0" u="none" strike="noStrike" spc="-153" dirty="0">
              <a:ea typeface="Gmarket Sans Medium"/>
            </a:endParaRPr>
          </a:p>
        </p:txBody>
      </p:sp>
      <p:pic>
        <p:nvPicPr>
          <p:cNvPr id="5" name="그림 4">
            <a:extLst>
              <a:ext uri="{FF2B5EF4-FFF2-40B4-BE49-F238E27FC236}">
                <a16:creationId xmlns:a16="http://schemas.microsoft.com/office/drawing/2014/main" id="{73EAC43F-4DEE-C8BC-FCE2-9656CC37F6FA}"/>
              </a:ext>
            </a:extLst>
          </p:cNvPr>
          <p:cNvPicPr>
            <a:picLocks noChangeAspect="1"/>
          </p:cNvPicPr>
          <p:nvPr/>
        </p:nvPicPr>
        <p:blipFill>
          <a:blip r:embed="rId3"/>
          <a:stretch>
            <a:fillRect/>
          </a:stretch>
        </p:blipFill>
        <p:spPr>
          <a:xfrm>
            <a:off x="9174766" y="4419600"/>
            <a:ext cx="14098968" cy="2262275"/>
          </a:xfrm>
          <a:prstGeom prst="rect">
            <a:avLst/>
          </a:prstGeom>
        </p:spPr>
      </p:pic>
    </p:spTree>
    <p:extLst>
      <p:ext uri="{BB962C8B-B14F-4D97-AF65-F5344CB8AC3E}">
        <p14:creationId xmlns:p14="http://schemas.microsoft.com/office/powerpoint/2010/main" val="2091232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EBF3C-2038-D512-F72A-999376E133C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BEC219C-4D48-AB7A-AE8A-4A64BF9EF6CF}"/>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D4F69EBF-3056-A6E2-6E56-08C85180978B}"/>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Attendance</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en-US" altLang="ko-KR" sz="7200" spc="-153" dirty="0">
              <a:solidFill>
                <a:schemeClr val="bg1"/>
              </a:solidFill>
              <a:latin typeface="Gmarket Sans Medium"/>
              <a:ea typeface="Gmarket Sans Medium"/>
            </a:endParaRPr>
          </a:p>
        </p:txBody>
      </p:sp>
      <p:sp>
        <p:nvSpPr>
          <p:cNvPr id="9" name="TextBox 4">
            <a:extLst>
              <a:ext uri="{FF2B5EF4-FFF2-40B4-BE49-F238E27FC236}">
                <a16:creationId xmlns:a16="http://schemas.microsoft.com/office/drawing/2014/main" id="{A9C9EBF6-94FF-60D0-2CC2-2E57C1A72EEA}"/>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5A6B98AF-343B-1A74-8A2B-CEE1FAA5A228}"/>
              </a:ext>
            </a:extLst>
          </p:cNvPr>
          <p:cNvSpPr txBox="1"/>
          <p:nvPr/>
        </p:nvSpPr>
        <p:spPr>
          <a:xfrm>
            <a:off x="5334000" y="9639300"/>
            <a:ext cx="19494500" cy="3200400"/>
          </a:xfrm>
          <a:prstGeom prst="rect">
            <a:avLst/>
          </a:prstGeom>
        </p:spPr>
        <p:txBody>
          <a:bodyPr rtlCol="0" anchor="t"/>
          <a:lstStyle/>
          <a:p>
            <a:pPr lvl="0" algn="ctr">
              <a:lnSpc>
                <a:spcPct val="116199"/>
              </a:lnSpc>
            </a:pPr>
            <a:r>
              <a:rPr lang="ko-KR" altLang="en-US" sz="4800" spc="-153" dirty="0">
                <a:ea typeface="Gmarket Sans Medium"/>
              </a:rPr>
              <a:t>출석 정보를 저장할 파일</a:t>
            </a:r>
            <a:endParaRPr lang="ko-KR" sz="4800" b="0" i="0" u="none" strike="noStrike" spc="-153" dirty="0">
              <a:ea typeface="Gmarket Sans Medium"/>
            </a:endParaRPr>
          </a:p>
        </p:txBody>
      </p:sp>
      <p:pic>
        <p:nvPicPr>
          <p:cNvPr id="4" name="그림 3" descr="텍스트, 스크린샷이(가) 표시된 사진&#10;&#10;AI 생성 콘텐츠는 정확하지 않을 수 있습니다.">
            <a:extLst>
              <a:ext uri="{FF2B5EF4-FFF2-40B4-BE49-F238E27FC236}">
                <a16:creationId xmlns:a16="http://schemas.microsoft.com/office/drawing/2014/main" id="{189CDB27-F1F9-E870-9673-9939A1BCDF12}"/>
              </a:ext>
            </a:extLst>
          </p:cNvPr>
          <p:cNvPicPr>
            <a:picLocks noChangeAspect="1"/>
          </p:cNvPicPr>
          <p:nvPr/>
        </p:nvPicPr>
        <p:blipFill>
          <a:blip r:embed="rId3"/>
          <a:stretch>
            <a:fillRect/>
          </a:stretch>
        </p:blipFill>
        <p:spPr>
          <a:xfrm>
            <a:off x="8763550" y="152400"/>
            <a:ext cx="14870600" cy="9296400"/>
          </a:xfrm>
          <a:prstGeom prst="rect">
            <a:avLst/>
          </a:prstGeom>
        </p:spPr>
      </p:pic>
    </p:spTree>
    <p:extLst>
      <p:ext uri="{BB962C8B-B14F-4D97-AF65-F5344CB8AC3E}">
        <p14:creationId xmlns:p14="http://schemas.microsoft.com/office/powerpoint/2010/main" val="288127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0583-79DB-2D18-3DD5-6A5DA5CEB0C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E65FC3D-BB41-187F-743F-57AC0AE963DC}"/>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F0A5B8D1-08FB-003E-C9B2-1BE0F205602A}"/>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Courses</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en-US" altLang="ko-KR" sz="7200" spc="-153" dirty="0">
              <a:solidFill>
                <a:schemeClr val="bg1"/>
              </a:solidFill>
              <a:latin typeface="Gmarket Sans Medium"/>
              <a:ea typeface="Gmarket Sans Medium"/>
            </a:endParaRPr>
          </a:p>
        </p:txBody>
      </p:sp>
      <p:sp>
        <p:nvSpPr>
          <p:cNvPr id="9" name="TextBox 4">
            <a:extLst>
              <a:ext uri="{FF2B5EF4-FFF2-40B4-BE49-F238E27FC236}">
                <a16:creationId xmlns:a16="http://schemas.microsoft.com/office/drawing/2014/main" id="{A5796020-A73B-78B1-1BB7-0B9DCEACEB21}"/>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6138042B-CF0E-80D7-CDE4-658205D55103}"/>
              </a:ext>
            </a:extLst>
          </p:cNvPr>
          <p:cNvSpPr txBox="1"/>
          <p:nvPr/>
        </p:nvSpPr>
        <p:spPr>
          <a:xfrm>
            <a:off x="5334000" y="9639300"/>
            <a:ext cx="19494500" cy="3200400"/>
          </a:xfrm>
          <a:prstGeom prst="rect">
            <a:avLst/>
          </a:prstGeom>
        </p:spPr>
        <p:txBody>
          <a:bodyPr rtlCol="0" anchor="t"/>
          <a:lstStyle/>
          <a:p>
            <a:pPr lvl="0" algn="ctr">
              <a:lnSpc>
                <a:spcPct val="116199"/>
              </a:lnSpc>
            </a:pPr>
            <a:r>
              <a:rPr lang="ko-KR" altLang="en-US" sz="4800" spc="-153" dirty="0">
                <a:ea typeface="Gmarket Sans Medium"/>
              </a:rPr>
              <a:t>강의</a:t>
            </a:r>
            <a:r>
              <a:rPr lang="ko-KR" altLang="en-US" sz="4800" b="0" i="0" u="none" strike="noStrike" spc="-153" dirty="0">
                <a:ea typeface="Gmarket Sans Medium"/>
              </a:rPr>
              <a:t>를 저장할 파일</a:t>
            </a:r>
            <a:endParaRPr lang="ko-KR" sz="4800" b="0" i="0" u="none" strike="noStrike" spc="-153" dirty="0">
              <a:ea typeface="Gmarket Sans Medium"/>
            </a:endParaRPr>
          </a:p>
        </p:txBody>
      </p:sp>
      <p:pic>
        <p:nvPicPr>
          <p:cNvPr id="5" name="그림 4" descr="텍스트, 폰트, 라인, 스크린샷이(가) 표시된 사진&#10;&#10;AI 생성 콘텐츠는 정확하지 않을 수 있습니다.">
            <a:extLst>
              <a:ext uri="{FF2B5EF4-FFF2-40B4-BE49-F238E27FC236}">
                <a16:creationId xmlns:a16="http://schemas.microsoft.com/office/drawing/2014/main" id="{C08A878E-5528-32FE-6DE4-239467C93D19}"/>
              </a:ext>
            </a:extLst>
          </p:cNvPr>
          <p:cNvPicPr>
            <a:picLocks noChangeAspect="1"/>
          </p:cNvPicPr>
          <p:nvPr/>
        </p:nvPicPr>
        <p:blipFill>
          <a:blip r:embed="rId3"/>
          <a:stretch>
            <a:fillRect/>
          </a:stretch>
        </p:blipFill>
        <p:spPr>
          <a:xfrm>
            <a:off x="8534400" y="609600"/>
            <a:ext cx="19138396" cy="7239000"/>
          </a:xfrm>
          <a:prstGeom prst="rect">
            <a:avLst/>
          </a:prstGeom>
        </p:spPr>
      </p:pic>
    </p:spTree>
    <p:extLst>
      <p:ext uri="{BB962C8B-B14F-4D97-AF65-F5344CB8AC3E}">
        <p14:creationId xmlns:p14="http://schemas.microsoft.com/office/powerpoint/2010/main" val="392796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6A672-0D50-365F-6F5C-F83FEAD65FC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A638B35-AB66-4FE8-0194-D24237EED19C}"/>
              </a:ext>
            </a:extLst>
          </p:cNvPr>
          <p:cNvPicPr>
            <a:picLocks noChangeAspect="1"/>
          </p:cNvPicPr>
          <p:nvPr/>
        </p:nvPicPr>
        <p:blipFill>
          <a:blip r:embed="rId2"/>
          <a:stretch>
            <a:fillRect/>
          </a:stretch>
        </p:blipFill>
        <p:spPr>
          <a:xfrm>
            <a:off x="0" y="0"/>
            <a:ext cx="7620000" cy="13716000"/>
          </a:xfrm>
          <a:prstGeom prst="rect">
            <a:avLst/>
          </a:prstGeom>
        </p:spPr>
      </p:pic>
      <p:sp>
        <p:nvSpPr>
          <p:cNvPr id="6" name="TextBox 6">
            <a:extLst>
              <a:ext uri="{FF2B5EF4-FFF2-40B4-BE49-F238E27FC236}">
                <a16:creationId xmlns:a16="http://schemas.microsoft.com/office/drawing/2014/main" id="{0FEB1AE7-9A40-BD68-8A03-BA56DB7E5B58}"/>
              </a:ext>
            </a:extLst>
          </p:cNvPr>
          <p:cNvSpPr txBox="1"/>
          <p:nvPr/>
        </p:nvSpPr>
        <p:spPr>
          <a:xfrm>
            <a:off x="-152400" y="5029200"/>
            <a:ext cx="7391400" cy="2184400"/>
          </a:xfrm>
          <a:prstGeom prst="rect">
            <a:avLst/>
          </a:prstGeom>
        </p:spPr>
        <p:txBody>
          <a:bodyPr rtlCol="0" anchor="t"/>
          <a:lstStyle/>
          <a:p>
            <a:pPr lvl="0" algn="ctr">
              <a:lnSpc>
                <a:spcPct val="116199"/>
              </a:lnSpc>
            </a:pPr>
            <a:r>
              <a:rPr lang="en-US" altLang="ko-KR" sz="7200" spc="-153" dirty="0">
                <a:solidFill>
                  <a:schemeClr val="bg1"/>
                </a:solidFill>
                <a:latin typeface="Gmarket Sans Medium"/>
                <a:ea typeface="Gmarket Sans Medium"/>
              </a:rPr>
              <a:t>Grades</a:t>
            </a:r>
          </a:p>
          <a:p>
            <a:pPr lvl="0" algn="ctr">
              <a:lnSpc>
                <a:spcPct val="116199"/>
              </a:lnSpc>
            </a:pPr>
            <a:r>
              <a:rPr lang="en-US" altLang="ko-KR" sz="7200" spc="-153" dirty="0">
                <a:solidFill>
                  <a:schemeClr val="bg1"/>
                </a:solidFill>
                <a:latin typeface="Gmarket Sans Medium"/>
                <a:ea typeface="Gmarket Sans Medium"/>
              </a:rPr>
              <a:t>.</a:t>
            </a:r>
            <a:r>
              <a:rPr lang="en-US" altLang="ko-KR" sz="7200" spc="-153" dirty="0" err="1">
                <a:solidFill>
                  <a:schemeClr val="bg1"/>
                </a:solidFill>
                <a:latin typeface="Gmarket Sans Medium"/>
                <a:ea typeface="Gmarket Sans Medium"/>
              </a:rPr>
              <a:t>json</a:t>
            </a:r>
            <a:endParaRPr lang="en-US" altLang="ko-KR" sz="7200" spc="-153" dirty="0">
              <a:solidFill>
                <a:schemeClr val="bg1"/>
              </a:solidFill>
              <a:latin typeface="Gmarket Sans Medium"/>
              <a:ea typeface="Gmarket Sans Medium"/>
            </a:endParaRPr>
          </a:p>
        </p:txBody>
      </p:sp>
      <p:sp>
        <p:nvSpPr>
          <p:cNvPr id="9" name="TextBox 4">
            <a:extLst>
              <a:ext uri="{FF2B5EF4-FFF2-40B4-BE49-F238E27FC236}">
                <a16:creationId xmlns:a16="http://schemas.microsoft.com/office/drawing/2014/main" id="{E0F36B31-B03F-2B69-151B-D54B505956B4}"/>
              </a:ext>
            </a:extLst>
          </p:cNvPr>
          <p:cNvSpPr txBox="1"/>
          <p:nvPr/>
        </p:nvSpPr>
        <p:spPr>
          <a:xfrm>
            <a:off x="486376" y="1295400"/>
            <a:ext cx="6553200" cy="1181100"/>
          </a:xfrm>
          <a:prstGeom prst="rect">
            <a:avLst/>
          </a:prstGeom>
        </p:spPr>
        <p:txBody>
          <a:bodyPr rtlCol="0" anchor="b"/>
          <a:lstStyle/>
          <a:p>
            <a:pPr lvl="0">
              <a:lnSpc>
                <a:spcPct val="116199"/>
              </a:lnSpc>
            </a:pPr>
            <a:r>
              <a:rPr lang="en-US" altLang="ko-KR" sz="7200" b="0" i="0" u="none" strike="noStrike" spc="-333" dirty="0">
                <a:solidFill>
                  <a:srgbClr val="FFFFFF"/>
                </a:solidFill>
                <a:ea typeface="Gmarket Sans Medium"/>
              </a:rPr>
              <a:t>02 </a:t>
            </a:r>
            <a:r>
              <a:rPr lang="ko-KR" altLang="en-US" sz="7200" spc="-333" dirty="0">
                <a:solidFill>
                  <a:srgbClr val="FFFFFF"/>
                </a:solidFill>
                <a:ea typeface="Gmarket Sans Medium"/>
              </a:rPr>
              <a:t>코드</a:t>
            </a:r>
            <a:r>
              <a:rPr lang="ko-KR" altLang="en-US" sz="7200" b="0" i="0" u="none" strike="noStrike" spc="-333" dirty="0">
                <a:solidFill>
                  <a:srgbClr val="FFFFFF"/>
                </a:solidFill>
                <a:ea typeface="Gmarket Sans Medium"/>
              </a:rPr>
              <a:t> 설명</a:t>
            </a:r>
            <a:endParaRPr lang="ko-KR" sz="7200" b="0" i="0" u="none" strike="noStrike" spc="-333" dirty="0">
              <a:solidFill>
                <a:srgbClr val="FFFFFF"/>
              </a:solidFill>
              <a:ea typeface="Gmarket Sans Medium"/>
            </a:endParaRPr>
          </a:p>
        </p:txBody>
      </p:sp>
      <p:sp>
        <p:nvSpPr>
          <p:cNvPr id="12" name="TextBox 6">
            <a:extLst>
              <a:ext uri="{FF2B5EF4-FFF2-40B4-BE49-F238E27FC236}">
                <a16:creationId xmlns:a16="http://schemas.microsoft.com/office/drawing/2014/main" id="{A116857F-D055-593F-6922-2F762D651217}"/>
              </a:ext>
            </a:extLst>
          </p:cNvPr>
          <p:cNvSpPr txBox="1"/>
          <p:nvPr/>
        </p:nvSpPr>
        <p:spPr>
          <a:xfrm>
            <a:off x="5334000" y="9639300"/>
            <a:ext cx="19494500" cy="3200400"/>
          </a:xfrm>
          <a:prstGeom prst="rect">
            <a:avLst/>
          </a:prstGeom>
        </p:spPr>
        <p:txBody>
          <a:bodyPr rtlCol="0" anchor="t"/>
          <a:lstStyle/>
          <a:p>
            <a:pPr lvl="0" algn="ctr">
              <a:lnSpc>
                <a:spcPct val="116199"/>
              </a:lnSpc>
            </a:pPr>
            <a:r>
              <a:rPr lang="ko-KR" altLang="en-US" sz="4800" spc="-153" dirty="0">
                <a:ea typeface="Gmarket Sans Medium"/>
              </a:rPr>
              <a:t>과목별 점수를 저장할 파일</a:t>
            </a:r>
            <a:endParaRPr lang="ko-KR" sz="4800" b="0" i="0" u="none" strike="noStrike" spc="-153" dirty="0">
              <a:ea typeface="Gmarket Sans Medium"/>
            </a:endParaRPr>
          </a:p>
        </p:txBody>
      </p:sp>
      <p:pic>
        <p:nvPicPr>
          <p:cNvPr id="8" name="그림 7" descr="텍스트, 스크린샷이(가) 표시된 사진&#10;&#10;AI 생성 콘텐츠는 정확하지 않을 수 있습니다.">
            <a:extLst>
              <a:ext uri="{FF2B5EF4-FFF2-40B4-BE49-F238E27FC236}">
                <a16:creationId xmlns:a16="http://schemas.microsoft.com/office/drawing/2014/main" id="{1B19E669-F8DA-AA19-01A5-64D69D1F26F0}"/>
              </a:ext>
            </a:extLst>
          </p:cNvPr>
          <p:cNvPicPr>
            <a:picLocks noChangeAspect="1"/>
          </p:cNvPicPr>
          <p:nvPr/>
        </p:nvPicPr>
        <p:blipFill>
          <a:blip r:embed="rId3"/>
          <a:stretch>
            <a:fillRect/>
          </a:stretch>
        </p:blipFill>
        <p:spPr>
          <a:xfrm>
            <a:off x="8382000" y="227930"/>
            <a:ext cx="17318867" cy="9602540"/>
          </a:xfrm>
          <a:prstGeom prst="rect">
            <a:avLst/>
          </a:prstGeom>
        </p:spPr>
      </p:pic>
    </p:spTree>
    <p:extLst>
      <p:ext uri="{BB962C8B-B14F-4D97-AF65-F5344CB8AC3E}">
        <p14:creationId xmlns:p14="http://schemas.microsoft.com/office/powerpoint/2010/main" val="3120054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1056</Words>
  <Application>Microsoft Office PowerPoint</Application>
  <PresentationFormat>사용자 지정</PresentationFormat>
  <Paragraphs>228</Paragraphs>
  <Slides>49</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49</vt:i4>
      </vt:variant>
    </vt:vector>
  </HeadingPairs>
  <TitlesOfParts>
    <vt:vector size="56" baseType="lpstr">
      <vt:lpstr>Gmarket Sans Bold</vt:lpstr>
      <vt:lpstr>Gmarket Sans Medium</vt:lpstr>
      <vt:lpstr>Calibri</vt:lpstr>
      <vt:lpstr>HY중고딕</vt:lpstr>
      <vt:lpstr>Arial</vt:lpstr>
      <vt:lpstr>HancomEQN</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지수 나</cp:lastModifiedBy>
  <cp:revision>11</cp:revision>
  <dcterms:created xsi:type="dcterms:W3CDTF">2006-08-16T00:00:00Z</dcterms:created>
  <dcterms:modified xsi:type="dcterms:W3CDTF">2025-12-18T20:59:24Z</dcterms:modified>
</cp:coreProperties>
</file>